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10058400" cy="1619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 marL="0" marR="91440" indent="0" algn="l">
              <a:lnSpc>
                <a:spcPts val="5400"/>
              </a:lnSpc>
              <a:spcAft>
                <a:spcPts val="1115"/>
              </a:spcAft>
            </a:pPr>
            <a:r>
              <a:rPr lang="de-DE" sz="5350" b="1" spc="-135">
                <a:solidFill>
                  <a:srgbClr val="2A2521"/>
                </a:solidFill>
                <a:latin typeface="Times New Roman" panose="02020603050405020304" pitchFamily="1"/>
              </a:rPr>
              <a:t>Übergang von der Grundschule in die weiterführenden Schularten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405130" y="5235575"/>
            <a:ext cx="10058400" cy="677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310"/>
              </a:spcAft>
            </a:pPr>
            <a:r>
              <a:rPr lang="de-DE" sz="1600" spc="0">
                <a:solidFill>
                  <a:srgbClr val="2A2521"/>
                </a:solidFill>
                <a:latin typeface="Verdana" panose="02020603050405020304" pitchFamily="2"/>
              </a:rPr>
              <a:t>Präsentation für die Info-4-Veranstaltung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340360" y="698500"/>
            <a:ext cx="11544300" cy="360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>
            <a:normAutofit fontScale="95000"/>
          </a:bodyPr>
          <a:lstStyle/>
          <a:p>
            <a:pPr marL="36576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50">
                <a:solidFill>
                  <a:srgbClr val="2A2522"/>
                </a:solidFill>
                <a:latin typeface="Arial" panose="02020603050405020304" pitchFamily="2"/>
              </a:rPr>
              <a:t>Zeitlicher Überblick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316230" y="1460500"/>
            <a:ext cx="11544300" cy="4760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41148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35">
                <a:solidFill>
                  <a:srgbClr val="2A2522"/>
                </a:solidFill>
                <a:latin typeface="Arial" panose="02020603050405020304" pitchFamily="2"/>
              </a:rPr>
              <a:t>Eltern und Erziehungsberechtigte </a:t>
            </a:r>
          </a:p>
          <a:p>
            <a:pPr marL="822960" marR="0" indent="274320" algn="l">
              <a:lnSpc>
                <a:spcPts val="2000"/>
              </a:lnSpc>
              <a:spcBef>
                <a:spcPts val="288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100">
                <a:solidFill>
                  <a:srgbClr val="2A2522"/>
                </a:solidFill>
                <a:latin typeface="Tahoma" panose="02020603050405020304" pitchFamily="2"/>
              </a:rPr>
              <a:t>deren Kind einen Anspruch auf ein sonderpädagogisches Bildungsangebot hat, </a:t>
            </a:r>
          </a:p>
          <a:p>
            <a:pPr marL="822960" marR="0" indent="274320" algn="l">
              <a:lnSpc>
                <a:spcPts val="2000"/>
              </a:lnSpc>
              <a:spcBef>
                <a:spcPts val="121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der voraussichtlich auch in Klassenstufe 5 fortbesteht </a:t>
            </a:r>
          </a:p>
          <a:p>
            <a:pPr marL="822960" marR="0" indent="274320" algn="l">
              <a:lnSpc>
                <a:spcPts val="2000"/>
              </a:lnSpc>
              <a:spcBef>
                <a:spcPts val="124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und die ein inklusives Bildungsangebot wünschen, </a:t>
            </a:r>
          </a:p>
          <a:p>
            <a:pPr marL="457200" marR="0" indent="0" algn="l">
              <a:lnSpc>
                <a:spcPts val="2000"/>
              </a:lnSpc>
              <a:spcBef>
                <a:spcPts val="4485"/>
              </a:spcBef>
              <a:spcAft>
                <a:spcPts val="16775"/>
              </a:spcAft>
            </a:pPr>
            <a:r>
              <a:rPr lang="de-DE" sz="1650" spc="40">
                <a:solidFill>
                  <a:srgbClr val="2A2522"/>
                </a:solidFill>
                <a:latin typeface="Tahoma" panose="02020603050405020304" pitchFamily="2"/>
              </a:rPr>
              <a:t>werden gebeten, sich </a:t>
            </a:r>
            <a:r>
              <a:rPr lang="de-DE" sz="1650" b="1" spc="40">
                <a:solidFill>
                  <a:srgbClr val="2A2522"/>
                </a:solidFill>
                <a:latin typeface="Tahoma" panose="02020603050405020304" pitchFamily="2"/>
              </a:rPr>
              <a:t>zeitnah an das zuständige Staatliche Schulamt zu wenden.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8305" y="0"/>
            <a:ext cx="4889500" cy="5916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8465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de-DE" sz="5300" b="1" spc="-114">
                <a:solidFill>
                  <a:srgbClr val="2A2522"/>
                </a:solidFill>
                <a:latin typeface="Times New Roman" panose="02020603050405020304" pitchFamily="1"/>
              </a:rPr>
              <a:t>Die </a:t>
            </a:r>
          </a:p>
          <a:p>
            <a:pPr marL="0" marR="0" indent="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5300" b="1" spc="-135">
                <a:solidFill>
                  <a:srgbClr val="2A2522"/>
                </a:solidFill>
                <a:latin typeface="Times New Roman" panose="02020603050405020304" pitchFamily="1"/>
              </a:rPr>
              <a:t>weiterführenden Schularten </a:t>
            </a:r>
          </a:p>
          <a:p>
            <a:pPr marL="0" marR="0" indent="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5300" b="1" spc="-120">
                <a:solidFill>
                  <a:srgbClr val="2A2522"/>
                </a:solidFill>
                <a:latin typeface="Times New Roman" panose="02020603050405020304" pitchFamily="1"/>
              </a:rPr>
              <a:t>in Baden-</a:t>
            </a:r>
            <a:r>
              <a:rPr lang="de-DE" sz="10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  <a:p>
            <a:pPr marL="0" marR="0" indent="0" algn="l">
              <a:lnSpc>
                <a:spcPts val="5400"/>
              </a:lnSpc>
              <a:spcBef>
                <a:spcPts val="0"/>
              </a:spcBef>
              <a:spcAft>
                <a:spcPts val="16285"/>
              </a:spcAft>
            </a:pPr>
            <a:r>
              <a:rPr lang="de-DE" sz="5300" b="1" spc="-114">
                <a:solidFill>
                  <a:srgbClr val="2A2522"/>
                </a:solidFill>
                <a:latin typeface="Times New Roman" panose="02020603050405020304" pitchFamily="1"/>
              </a:rPr>
              <a:t>Württemberg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0" y="3429000"/>
            <a:ext cx="12192000" cy="2792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1148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50" spc="85">
                <a:solidFill>
                  <a:srgbClr val="2A2522"/>
                </a:solidFill>
                <a:latin typeface="Arial" panose="02020603050405020304" pitchFamily="2"/>
              </a:rPr>
              <a:t>Alle weiterführenden Schularten </a:t>
            </a:r>
          </a:p>
          <a:p>
            <a:pPr marL="777240" marR="0" indent="274320" algn="l">
              <a:lnSpc>
                <a:spcPts val="2200"/>
              </a:lnSpc>
              <a:spcBef>
                <a:spcPts val="212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0">
                <a:solidFill>
                  <a:srgbClr val="2A2522"/>
                </a:solidFill>
                <a:latin typeface="Arial" panose="02020603050405020304" pitchFamily="2"/>
              </a:rPr>
              <a:t>fördern Schülerinnen und Schüler auf ihrem Leistungsstand und geben eine Rückmeldung zu diesem.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5">
                <a:solidFill>
                  <a:srgbClr val="2A2522"/>
                </a:solidFill>
                <a:latin typeface="Arial" panose="02020603050405020304" pitchFamily="2"/>
              </a:rPr>
              <a:t>begleiten Schülerinnen und Schüler durch Mentoring.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35">
                <a:solidFill>
                  <a:srgbClr val="2A2522"/>
                </a:solidFill>
                <a:latin typeface="Arial" panose="02020603050405020304" pitchFamily="2"/>
              </a:rPr>
              <a:t>bieten die Berufliche Orientierung an.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0">
                <a:solidFill>
                  <a:srgbClr val="2A2522"/>
                </a:solidFill>
                <a:latin typeface="Arial" panose="02020603050405020304" pitchFamily="2"/>
              </a:rPr>
              <a:t>bieten inklusive Bildungsangebote an.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5">
                <a:solidFill>
                  <a:srgbClr val="2A2522"/>
                </a:solidFill>
                <a:latin typeface="Arial" panose="02020603050405020304" pitchFamily="2"/>
              </a:rPr>
              <a:t>unterrichten das Fach Informatik und Medienbildung.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4865"/>
              </a:spcAft>
              <a:buFont typeface="Symbol"/>
              <a:buChar char="·"/>
            </a:pPr>
            <a:r>
              <a:rPr lang="de-DE" sz="1750" spc="45">
                <a:solidFill>
                  <a:srgbClr val="2A2522"/>
                </a:solidFill>
                <a:latin typeface="Arial" panose="02020603050405020304" pitchFamily="2"/>
              </a:rPr>
              <a:t>sichern eine Anschlussmöglichkeit.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9715500" cy="2299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r">
              <a:lnSpc>
                <a:spcPts val="5800"/>
              </a:lnSpc>
              <a:spcAft>
                <a:spcPts val="12120"/>
              </a:spcAft>
            </a:pPr>
            <a:r>
              <a:rPr lang="de-DE" sz="5350" b="1" spc="-125">
                <a:solidFill>
                  <a:srgbClr val="282522"/>
                </a:solidFill>
                <a:latin typeface="Times New Roman" panose="02020603050405020304" pitchFamily="1"/>
              </a:rPr>
              <a:t>Die Werkrealschule, Hauptschule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765175" y="431800"/>
            <a:ext cx="3657600" cy="403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1080"/>
              </a:spcAft>
            </a:pPr>
            <a:r>
              <a:rPr lang="de-DE" sz="1800" b="1" spc="35">
                <a:solidFill>
                  <a:srgbClr val="2A2522"/>
                </a:solidFill>
                <a:latin typeface="Arial" panose="02020603050405020304" pitchFamily="2"/>
              </a:rPr>
              <a:t>Die Werkrealschule, Hauptschule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3657600" y="2193290"/>
            <a:ext cx="7696200" cy="912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/>
          <a:lstStyle/>
          <a:p>
            <a:pPr marL="0" marR="0" indent="274320" algn="l">
              <a:lnSpc>
                <a:spcPts val="16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Orientierung an lebensnahen Sachverhalten und Aufgabenstellungen </a:t>
            </a:r>
          </a:p>
          <a:p>
            <a:pPr marL="0" marR="0" indent="27432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klar strukturierter Unterricht im Klassenverbund </a:t>
            </a:r>
          </a:p>
          <a:p>
            <a:pPr marL="0" marR="0" indent="274320" algn="l">
              <a:lnSpc>
                <a:spcPts val="18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Lernen auf dem grundlegenden Niveau in allen Fächern </a:t>
            </a:r>
          </a:p>
          <a:p>
            <a:pPr marL="0" marR="0" indent="274320" algn="l">
              <a:lnSpc>
                <a:spcPts val="17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Unterricht im festen Klassenverbund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3818890" y="3105785"/>
            <a:ext cx="7534910" cy="673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spc="60">
                <a:solidFill>
                  <a:srgbClr val="2A2522"/>
                </a:solidFill>
                <a:latin typeface="Tahoma" panose="02020603050405020304" pitchFamily="2"/>
              </a:rPr>
              <a:t>Enge Begleitung beim Lernen </a:t>
            </a:r>
          </a:p>
          <a:p>
            <a:pPr marL="91440" marR="0" indent="0" algn="l">
              <a:lnSpc>
                <a:spcPts val="1700"/>
              </a:lnSpc>
              <a:spcBef>
                <a:spcPts val="105"/>
              </a:spcBef>
              <a:spcAft>
                <a:spcPts val="1345"/>
              </a:spcAft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Motivation und Stärkung der Schülerinnen u. Schüler durch Klassenlehrkräfte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3938270" y="3779520"/>
            <a:ext cx="3492500" cy="40513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Technik </a:t>
            </a:r>
          </a:p>
          <a:p>
            <a:pPr marL="0" marR="0" indent="0" algn="l">
              <a:lnSpc>
                <a:spcPts val="1600"/>
              </a:lnSpc>
              <a:spcBef>
                <a:spcPts val="115"/>
              </a:spcBef>
              <a:spcAft>
                <a:spcPts val="0"/>
              </a:spcAft>
            </a:pPr>
            <a:r>
              <a:rPr lang="de-DE" sz="1400" spc="55">
                <a:solidFill>
                  <a:srgbClr val="2A2522"/>
                </a:solidFill>
                <a:latin typeface="Tahoma" panose="02020603050405020304" pitchFamily="2"/>
              </a:rPr>
              <a:t>Alltagskultur, Ernährung, Soziales (AES)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3818890" y="4184650"/>
            <a:ext cx="7534910" cy="741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935" rIns="0" bIns="0" anchor="t"/>
          <a:lstStyle/>
          <a:p>
            <a:pPr marL="137160" marR="0" indent="0" algn="l">
              <a:lnSpc>
                <a:spcPts val="1700"/>
              </a:lnSpc>
              <a:spcAft>
                <a:spcPts val="2195"/>
              </a:spcAft>
            </a:pPr>
            <a:r>
              <a:rPr lang="de-DE" sz="1400" spc="80">
                <a:solidFill>
                  <a:srgbClr val="2A2522"/>
                </a:solidFill>
                <a:latin typeface="Tahoma" panose="02020603050405020304" pitchFamily="2"/>
              </a:rPr>
              <a:t>Hauptschulabschluss in Klasse 9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3953510" y="4925695"/>
            <a:ext cx="7400290" cy="17970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Berufliche Ausbildung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3657600" y="5105400"/>
            <a:ext cx="7696200" cy="45085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2-jährige Berufsfachschule (mittlerer Bildungsabschluss, berufliche Grundbildung)* </a:t>
            </a:r>
          </a:p>
          <a:p>
            <a:pPr marL="0" marR="0" indent="27432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Wechsel an eine Realschule oder Gemeinschaftsschule (mittlerer Bildungsabschluss)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1499870" y="2193290"/>
            <a:ext cx="901700" cy="35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00" b="1" spc="-65">
                <a:solidFill>
                  <a:srgbClr val="2A2522"/>
                </a:solidFill>
                <a:latin typeface="Tahoma" panose="02020603050405020304" pitchFamily="2"/>
              </a:rPr>
              <a:t>Unterricht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322580" y="5765165"/>
            <a:ext cx="11544300" cy="455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1691640" marR="411480" indent="0" algn="l">
              <a:lnSpc>
                <a:spcPts val="1300"/>
              </a:lnSpc>
              <a:spcAft>
                <a:spcPts val="790"/>
              </a:spcAft>
            </a:pPr>
            <a:r>
              <a:rPr lang="de-DE" sz="1050" spc="0">
                <a:solidFill>
                  <a:srgbClr val="2A2522"/>
                </a:solidFill>
                <a:latin typeface="Tahoma" panose="02020603050405020304" pitchFamily="2"/>
              </a:rPr>
              <a:t>*Künftig ist angedacht, </a:t>
            </a:r>
            <a:r>
              <a:rPr lang="de-DE" sz="1050" b="1" spc="0">
                <a:solidFill>
                  <a:srgbClr val="2A2522"/>
                </a:solidFill>
                <a:latin typeface="Tahoma" panose="02020603050405020304" pitchFamily="2"/>
              </a:rPr>
              <a:t>Kooperationsnetzwerke mit Beruflichen Schulen </a:t>
            </a:r>
            <a:r>
              <a:rPr lang="de-DE" sz="1050" spc="0">
                <a:solidFill>
                  <a:srgbClr val="2A2522"/>
                </a:solidFill>
                <a:latin typeface="Tahoma" panose="02020603050405020304" pitchFamily="2"/>
              </a:rPr>
              <a:t>einzurichten, um den Übergang in eine Ausbildung zu erleichtern und eine praxisnahe Möglichkeit zu bieten, den Mittleren Schulabschluss zu erreichen.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569970"/>
            <a:ext cx="4279900" cy="2346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r">
              <a:lnSpc>
                <a:spcPts val="6300"/>
              </a:lnSpc>
              <a:spcAft>
                <a:spcPts val="11775"/>
              </a:spcAft>
            </a:pPr>
            <a:r>
              <a:rPr lang="de-DE" sz="5950" spc="-80">
                <a:solidFill>
                  <a:srgbClr val="2A2829"/>
                </a:solidFill>
                <a:latin typeface="Garamond" panose="02020603050405020304" pitchFamily="1"/>
              </a:rPr>
              <a:t>Die Realschule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5130" y="609600"/>
            <a:ext cx="11379200" cy="433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1320"/>
              </a:spcAft>
            </a:pPr>
            <a:r>
              <a:rPr lang="de-DE" sz="1700" spc="-35">
                <a:solidFill>
                  <a:srgbClr val="2A2522"/>
                </a:solidFill>
                <a:latin typeface="Verdana" panose="02020603050405020304" pitchFamily="2"/>
              </a:rPr>
              <a:t>Die Realschule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0610"/>
            <a:ext cx="4800600" cy="2305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5900"/>
              </a:lnSpc>
              <a:spcAft>
                <a:spcPts val="12030"/>
              </a:spcAft>
            </a:pPr>
            <a:r>
              <a:rPr lang="de-DE" sz="5400" b="1" spc="-175">
                <a:solidFill>
                  <a:srgbClr val="2B2623"/>
                </a:solidFill>
                <a:latin typeface="Times New Roman" panose="02020603050405020304" pitchFamily="1"/>
              </a:rPr>
              <a:t>Das Gymnasium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737870" y="584200"/>
            <a:ext cx="1828800" cy="485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l">
              <a:lnSpc>
                <a:spcPts val="2000"/>
              </a:lnSpc>
              <a:spcAft>
                <a:spcPts val="1725"/>
              </a:spcAft>
            </a:pPr>
            <a:r>
              <a:rPr lang="de-DE" sz="1700" spc="-70">
                <a:solidFill>
                  <a:srgbClr val="2A2522"/>
                </a:solidFill>
                <a:latin typeface="Verdana" panose="02020603050405020304" pitchFamily="2"/>
              </a:rPr>
              <a:t>Das Gymnasium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3660775" y="1161415"/>
            <a:ext cx="4194175" cy="36893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40">
                <a:solidFill>
                  <a:srgbClr val="2A2522"/>
                </a:solidFill>
                <a:latin typeface="Tahoma" panose="02020603050405020304" pitchFamily="2"/>
              </a:rPr>
              <a:t>in 9 Jahren auf dem direkten Weg zum Abitur </a:t>
            </a:r>
          </a:p>
          <a:p>
            <a:pPr marL="0" marR="0" indent="274320" algn="l">
              <a:lnSpc>
                <a:spcPts val="18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breite und vertiefte Allgemeinbildung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943985" y="1624330"/>
            <a:ext cx="5626735" cy="40576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eigenverantwortliches, selbstständiges und lebenslanges Lernen Inklusive Bildungsangebote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3943985" y="2199640"/>
            <a:ext cx="6541135" cy="1748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spc="55">
                <a:solidFill>
                  <a:srgbClr val="2A2522"/>
                </a:solidFill>
                <a:latin typeface="Tahoma" panose="02020603050405020304" pitchFamily="2"/>
              </a:rPr>
              <a:t>Unterricht im festen Klassenverbund bis Klasse 11 </a:t>
            </a:r>
          </a:p>
          <a:p>
            <a:pPr marL="0" marR="0" indent="0" algn="l">
              <a:lnSpc>
                <a:spcPts val="1700"/>
              </a:lnSpc>
              <a:spcBef>
                <a:spcPts val="115"/>
              </a:spcBef>
              <a:spcAft>
                <a:spcPts val="0"/>
              </a:spcAft>
            </a:pPr>
            <a:r>
              <a:rPr lang="de-DE" sz="1400" spc="50">
                <a:solidFill>
                  <a:srgbClr val="2A2522"/>
                </a:solidFill>
                <a:latin typeface="Tahoma" panose="02020603050405020304" pitchFamily="2"/>
              </a:rPr>
              <a:t>Lernen auf erweitertem Niveau </a:t>
            </a:r>
          </a:p>
          <a:p>
            <a:pPr marL="0" marR="0" indent="0" algn="l">
              <a:lnSpc>
                <a:spcPts val="1700"/>
              </a:lnSpc>
              <a:spcBef>
                <a:spcPts val="115"/>
              </a:spcBef>
              <a:spcAft>
                <a:spcPts val="0"/>
              </a:spcAft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Bearbeitung komplexer Themen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400" spc="60">
                <a:solidFill>
                  <a:srgbClr val="2A2522"/>
                </a:solidFill>
                <a:latin typeface="Tahoma" panose="02020603050405020304" pitchFamily="2"/>
              </a:rPr>
              <a:t>mind. zwei Fremdsprachen </a:t>
            </a:r>
          </a:p>
          <a:p>
            <a:pPr marL="0" marR="0" indent="0" algn="l">
              <a:lnSpc>
                <a:spcPts val="1700"/>
              </a:lnSpc>
              <a:spcBef>
                <a:spcPts val="1385"/>
              </a:spcBef>
              <a:spcAft>
                <a:spcPts val="0"/>
              </a:spcAft>
            </a:pPr>
            <a:r>
              <a:rPr lang="de-DE" sz="1400" spc="60">
                <a:solidFill>
                  <a:srgbClr val="2A2522"/>
                </a:solidFill>
                <a:latin typeface="Tahoma" panose="02020603050405020304" pitchFamily="2"/>
              </a:rPr>
              <a:t>dritte Fremdsprache (z. B. Französisch, Latein, Spanisch) </a:t>
            </a:r>
          </a:p>
          <a:p>
            <a:pPr marL="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Naturwissenschaftliches Profil (Naturwissenschaft, Informatik und Technik) Sport, Musik, Bildende Kunst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0"/>
          </p:nvPr>
        </p:nvSpPr>
        <p:spPr>
          <a:xfrm>
            <a:off x="3940810" y="3948430"/>
            <a:ext cx="5892165" cy="508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892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Allgemeine Hochschulreife (Abitur)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3660775" y="4456430"/>
            <a:ext cx="6172200" cy="774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gleichwertiger Bildungsstand: </a:t>
            </a:r>
          </a:p>
          <a:p>
            <a:pPr marL="274320" marR="0" indent="0" algn="l">
              <a:lnSpc>
                <a:spcPts val="1700"/>
              </a:lnSpc>
              <a:spcBef>
                <a:spcPts val="100"/>
              </a:spcBef>
              <a:spcAft>
                <a:spcPts val="0"/>
              </a:spcAft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- Realschulabschluss bei Versetzung von Klasse 10 nach Klasse 11 </a:t>
            </a:r>
          </a:p>
          <a:p>
            <a:pPr marL="274320" marR="0" indent="0" algn="l">
              <a:lnSpc>
                <a:spcPts val="1700"/>
              </a:lnSpc>
              <a:spcBef>
                <a:spcPts val="100"/>
              </a:spcBef>
              <a:spcAft>
                <a:spcPts val="715"/>
              </a:spcAft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- Hauptschulabschluss bei Versetzung von Klasse 9 nach Klasse 10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26720" y="292100"/>
            <a:ext cx="1409700" cy="1192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225" rIns="0" bIns="0" anchor="t"/>
          <a:lstStyle/>
          <a:p>
            <a:pPr marL="0" marR="0" indent="0" algn="l">
              <a:lnSpc>
                <a:spcPts val="4700"/>
              </a:lnSpc>
              <a:spcAft>
                <a:spcPts val="4440"/>
              </a:spcAft>
            </a:pPr>
            <a:r>
              <a:rPr lang="de-DE" sz="4250" b="1" spc="-140">
                <a:solidFill>
                  <a:srgbClr val="2A2522"/>
                </a:solidFill>
                <a:latin typeface="Times New Roman" panose="02020603050405020304" pitchFamily="1"/>
              </a:rPr>
              <a:t>Inhalt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405130" y="3639820"/>
            <a:ext cx="11379200" cy="2581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365760" marR="0" indent="0" algn="l">
              <a:lnSpc>
                <a:spcPts val="2100"/>
              </a:lnSpc>
              <a:spcAft>
                <a:spcPts val="0"/>
              </a:spcAft>
              <a:tabLst>
                <a:tab pos="4069080" algn="l"/>
                <a:tab pos="8641080" algn="l"/>
              </a:tabLst>
            </a:pPr>
            <a:r>
              <a:rPr lang="de-DE" sz="1650" spc="20">
                <a:solidFill>
                  <a:srgbClr val="2A2522"/>
                </a:solidFill>
                <a:latin typeface="Tahoma" panose="02020603050405020304" pitchFamily="2"/>
              </a:rPr>
              <a:t>Von der Grundschule in die	Die weiterführenden Schularten	Anmeldung an der </a:t>
            </a:r>
          </a:p>
          <a:p>
            <a:pPr marL="1234440" marR="548640" indent="-914400" algn="l">
              <a:lnSpc>
                <a:spcPts val="2500"/>
              </a:lnSpc>
              <a:spcBef>
                <a:spcPts val="0"/>
              </a:spcBef>
              <a:spcAft>
                <a:spcPts val="12840"/>
              </a:spcAft>
              <a:tabLst>
                <a:tab pos="4526280" algn="l"/>
                <a:tab pos="8321040" algn="l"/>
              </a:tabLst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weiterführenden Schularten:	in Baden-Württemberg	weiterführenden Schule </a:t>
            </a:r>
            <a:br/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NAVi 4 BW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564890"/>
            <a:ext cx="7315200" cy="2351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6300"/>
              </a:lnSpc>
              <a:spcAft>
                <a:spcPts val="11760"/>
              </a:spcAft>
            </a:pPr>
            <a:r>
              <a:rPr lang="de-DE" sz="6000" spc="-95">
                <a:solidFill>
                  <a:srgbClr val="2A2522"/>
                </a:solidFill>
                <a:latin typeface="Garamond" panose="02020603050405020304" pitchFamily="1"/>
              </a:rPr>
              <a:t>Die Gemeinschaftsschule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737870" y="596900"/>
            <a:ext cx="2743200" cy="400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1020"/>
              </a:spcAft>
            </a:pPr>
            <a:r>
              <a:rPr lang="de-DE" sz="1800" b="1" spc="0">
                <a:solidFill>
                  <a:srgbClr val="2A2522"/>
                </a:solidFill>
                <a:latin typeface="Arial" panose="02020603050405020304" pitchFamily="2"/>
              </a:rPr>
              <a:t>Die Gemeinschaftsschule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3660775" y="1136650"/>
            <a:ext cx="7708900" cy="63754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spc="15">
                <a:solidFill>
                  <a:srgbClr val="2A2522"/>
                </a:solidFill>
                <a:latin typeface="Verdana" panose="02020603050405020304" pitchFamily="2"/>
              </a:rPr>
              <a:t>Ganztagsschule mit pädagogischem Konzept und professioneller Begleitung </a:t>
            </a:r>
          </a:p>
          <a:p>
            <a:pPr marL="0" marR="0" indent="27432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3 Niveaustufen, eine Lerngruppe; Abschlussentscheidung erst ab Klasse 8: </a:t>
            </a:r>
          </a:p>
          <a:p>
            <a:pPr marL="0" marR="0" indent="27432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direkter Weg in 9 Jahren zum Abitur, in 6 Jahren zum Realschulabschluss,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3950335" y="1774190"/>
            <a:ext cx="7419340" cy="114300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in 5 Jahren zum Hauptschulabschluss </a:t>
            </a:r>
          </a:p>
          <a:p>
            <a:pPr marL="0" marR="0" indent="0" algn="l">
              <a:lnSpc>
                <a:spcPts val="1700"/>
              </a:lnSpc>
              <a:spcBef>
                <a:spcPts val="130"/>
              </a:spcBef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Niveaumischung und Wechsel der Niveaustufen jederzeit möglich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Lerncoaching und Förderung passend für maximales Lern- und Leistungsniveau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-10">
                <a:solidFill>
                  <a:srgbClr val="2A2522"/>
                </a:solidFill>
                <a:latin typeface="Verdana" panose="02020603050405020304" pitchFamily="2"/>
              </a:rPr>
              <a:t>Lehr-, Lern- und Umgangskultur: regelmäßiger Austausch zwischen Eltern, Lehrenden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und Lernenden, Raum für Entwicklung, inklusive Bildungsangebote I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3940810" y="2917190"/>
            <a:ext cx="7428865" cy="1048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21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Lernen in kooperativen, projekthaften, frontalen Arbeitsformen, begleitet von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-5">
                <a:solidFill>
                  <a:srgbClr val="2A2522"/>
                </a:solidFill>
                <a:latin typeface="Verdana" panose="02020603050405020304" pitchFamily="2"/>
              </a:rPr>
              <a:t>Gymnasial- und Sekundarstufe I-Lehrkräften </a:t>
            </a:r>
          </a:p>
          <a:p>
            <a:pPr marL="0" marR="0" indent="0" algn="l">
              <a:lnSpc>
                <a:spcPts val="1700"/>
              </a:lnSpc>
              <a:spcBef>
                <a:spcPts val="140"/>
              </a:spcBef>
              <a:spcAft>
                <a:spcPts val="1365"/>
              </a:spcAft>
            </a:pPr>
            <a:r>
              <a:rPr lang="de-DE" sz="1350" spc="10">
                <a:solidFill>
                  <a:srgbClr val="2A2522"/>
                </a:solidFill>
                <a:latin typeface="Verdana" panose="02020603050405020304" pitchFamily="2"/>
              </a:rPr>
              <a:t>ausführliche Lernentwicklungsberichte mit Angabe Niveaustufe und Notenoption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3940810" y="3965575"/>
            <a:ext cx="6120765" cy="45720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350" spc="-5">
                <a:solidFill>
                  <a:srgbClr val="2A2522"/>
                </a:solidFill>
                <a:latin typeface="Verdana" panose="02020603050405020304" pitchFamily="2"/>
              </a:rPr>
              <a:t>Französisch; Technik; Alltagskultur, Ernährung, Soziales (AES) Spanisch, Naturwissenschaftliches Profil, Sport, Bildende Kunst, Musik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940810" y="4422775"/>
            <a:ext cx="7428865" cy="877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2880" rIns="0" bIns="0" anchor="t"/>
          <a:lstStyle/>
          <a:p>
            <a:pPr marL="0" marR="137160" indent="0" algn="l">
              <a:lnSpc>
                <a:spcPts val="1800"/>
              </a:lnSpc>
              <a:spcAft>
                <a:spcPts val="182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Allgemeine Hochschulreife (an eigener Oberstufe oder im Verbund mit Gymnasium), Realschulabschluss, Hauptschulabschluss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3953510" y="5300345"/>
            <a:ext cx="7202170" cy="17970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Berufliche Ausbildung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3660775" y="5480050"/>
            <a:ext cx="7494905" cy="45466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gymnasiale Oberstufe (Gemeinschaftsschule, allgemein bildendes oder Berufliches Gymnasium) mit Zugang zu jedem Studium an allen Hochschulen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10287000" cy="2299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9060" rIns="0" bIns="0" anchor="t"/>
          <a:lstStyle/>
          <a:p>
            <a:pPr marL="0" marR="0" indent="0" algn="l">
              <a:lnSpc>
                <a:spcPts val="5400"/>
              </a:lnSpc>
              <a:spcAft>
                <a:spcPts val="6525"/>
              </a:spcAft>
            </a:pPr>
            <a:r>
              <a:rPr lang="de-DE" sz="5350" b="1" spc="-100">
                <a:solidFill>
                  <a:srgbClr val="2B2523"/>
                </a:solidFill>
                <a:latin typeface="Times New Roman" panose="02020603050405020304" pitchFamily="1"/>
              </a:rPr>
              <a:t>Das Sonderpädagogische Bildungs-und Beratungszentrum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37870" y="596900"/>
            <a:ext cx="6400800" cy="448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1380"/>
              </a:spcAft>
            </a:pPr>
            <a:r>
              <a:rPr lang="de-DE" sz="1800" b="1" spc="15">
                <a:solidFill>
                  <a:srgbClr val="2A2522"/>
                </a:solidFill>
                <a:latin typeface="Arial" panose="02020603050405020304" pitchFamily="2"/>
              </a:rPr>
              <a:t>Das Sonderpädagogische Bildungs- und Beratungszentrum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526790" y="3249295"/>
            <a:ext cx="8267700" cy="3303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274320" marR="77724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Individualisierte Planung und Umsetzung von Bildungsangeboten unter breiter Beteiligung der Erziehungsberechtigten und außerschulischen Partner – Stichwort: Kooperative Bildungsplanung </a:t>
            </a:r>
          </a:p>
          <a:p>
            <a:pPr marL="274320" marR="502920" indent="27432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Orientierung an Bildungszielen der jeweiligen Bildungsgänge der allgemeinen Schulen sowie des besuchten Förderschwerpunkts </a:t>
            </a:r>
          </a:p>
          <a:p>
            <a:pPr marL="274320" marR="0" indent="274320" algn="l">
              <a:lnSpc>
                <a:spcPts val="1800"/>
              </a:lnSpc>
              <a:spcBef>
                <a:spcPts val="1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80">
                <a:solidFill>
                  <a:srgbClr val="2A2522"/>
                </a:solidFill>
                <a:latin typeface="Tahoma" panose="02020603050405020304" pitchFamily="2"/>
              </a:rPr>
              <a:t>Sicherung des individuellen Bildungserfolgs </a:t>
            </a:r>
          </a:p>
          <a:p>
            <a:pPr marL="274320" marR="0" indent="274320" algn="l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80">
                <a:solidFill>
                  <a:srgbClr val="2A2522"/>
                </a:solidFill>
                <a:latin typeface="Tahoma" panose="02020603050405020304" pitchFamily="2"/>
              </a:rPr>
              <a:t>Alle Fächer und Wahlpflichtfächer gemäß dem besuchten Bildungsgang </a:t>
            </a:r>
          </a:p>
          <a:p>
            <a:pPr marL="274320" marR="548640" indent="274320" algn="l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u="sng" spc="0">
                <a:solidFill>
                  <a:srgbClr val="2A2522"/>
                </a:solidFill>
                <a:latin typeface="Tahoma" panose="02020603050405020304" pitchFamily="2"/>
              </a:rPr>
              <a:t>Zielgleich</a:t>
            </a: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: Je nach Förderschwerpunkt alle Bildungsgänge und somit Abschlüsse und Anschlüsse der allgemeinen Schulen </a:t>
            </a:r>
          </a:p>
          <a:p>
            <a:pPr marL="274320" marR="1005840" indent="27432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u="sng" spc="0">
                <a:solidFill>
                  <a:srgbClr val="2A2522"/>
                </a:solidFill>
                <a:latin typeface="Tahoma" panose="02020603050405020304" pitchFamily="2"/>
              </a:rPr>
              <a:t>Zieldifferent</a:t>
            </a: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: Bildungsgänge / Abschlüsse Lernen bzw. Geistige Entwicklung mit Unterstützung außerschulischer Partner </a:t>
            </a:r>
          </a:p>
          <a:p>
            <a:pPr marL="4251960" marR="0" indent="0" algn="l">
              <a:lnSpc>
                <a:spcPts val="1000"/>
              </a:lnSpc>
              <a:spcBef>
                <a:spcPts val="1650"/>
              </a:spcBef>
              <a:spcAft>
                <a:spcPts val="785"/>
              </a:spcAft>
              <a:tabLst>
                <a:tab pos="8275320" algn="r"/>
              </a:tabLst>
            </a:pPr>
            <a:r>
              <a:rPr lang="de-DE" sz="850" spc="0">
                <a:solidFill>
                  <a:srgbClr val="2A2522"/>
                </a:solidFill>
                <a:latin typeface="Arial" panose="02020603050405020304" pitchFamily="2"/>
              </a:rPr>
              <a:t>Übergang von der Grundschule in die weiterführenden Schularten	23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1694815" y="4651375"/>
            <a:ext cx="1828800" cy="1466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b="1" spc="-10">
                <a:solidFill>
                  <a:srgbClr val="2A2522"/>
                </a:solidFill>
                <a:latin typeface="Tahoma" panose="02020603050405020304" pitchFamily="2"/>
              </a:rPr>
              <a:t>Fächer und </a:t>
            </a:r>
          </a:p>
          <a:p>
            <a:pPr marL="0" marR="0" indent="0" algn="l">
              <a:lnSpc>
                <a:spcPts val="1700"/>
              </a:lnSpc>
              <a:spcBef>
                <a:spcPts val="125"/>
              </a:spcBef>
              <a:spcAft>
                <a:spcPts val="0"/>
              </a:spcAft>
            </a:pPr>
            <a:r>
              <a:rPr lang="de-DE" sz="1400" b="1" spc="0">
                <a:solidFill>
                  <a:srgbClr val="2A2522"/>
                </a:solidFill>
                <a:latin typeface="Tahoma" panose="02020603050405020304" pitchFamily="2"/>
              </a:rPr>
              <a:t>Wahlpflichtfächer </a:t>
            </a:r>
          </a:p>
          <a:p>
            <a:pPr marL="0" marR="0" indent="0" algn="l">
              <a:lnSpc>
                <a:spcPts val="1800"/>
              </a:lnSpc>
              <a:spcBef>
                <a:spcPts val="700"/>
              </a:spcBef>
              <a:spcAft>
                <a:spcPts val="6620"/>
              </a:spcAft>
            </a:pPr>
            <a:r>
              <a:rPr lang="de-DE" sz="1400" b="1" spc="0">
                <a:solidFill>
                  <a:srgbClr val="2A2522"/>
                </a:solidFill>
                <a:latin typeface="Tahoma" panose="02020603050405020304" pitchFamily="2"/>
              </a:rPr>
              <a:t>Abschluss und Anschluss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10566400" cy="2299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980" rIns="0" bIns="0" anchor="t"/>
          <a:lstStyle/>
          <a:p>
            <a:pPr marL="0" marR="0" indent="0" algn="l">
              <a:lnSpc>
                <a:spcPts val="5400"/>
              </a:lnSpc>
              <a:spcAft>
                <a:spcPts val="6565"/>
              </a:spcAft>
            </a:pPr>
            <a:r>
              <a:rPr lang="de-DE" sz="5350" b="1" spc="-140">
                <a:solidFill>
                  <a:srgbClr val="2B2623"/>
                </a:solidFill>
                <a:latin typeface="Times New Roman" panose="02020603050405020304" pitchFamily="1"/>
              </a:rPr>
              <a:t>Ausblick: Optionen nach dem ersten Abschluss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5160010" y="2033270"/>
            <a:ext cx="5041900" cy="32575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ctr">
              <a:lnSpc>
                <a:spcPts val="1600"/>
              </a:lnSpc>
              <a:spcAft>
                <a:spcPts val="295"/>
              </a:spcAft>
            </a:pPr>
            <a:r>
              <a:rPr lang="de-DE" sz="1450" b="1" spc="20">
                <a:solidFill>
                  <a:srgbClr val="000000"/>
                </a:solidFill>
                <a:latin typeface="Arial" panose="02020603050405020304" pitchFamily="2"/>
              </a:rPr>
              <a:t>Allgemeine Hochschulreife (Abitur)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609600" y="4880610"/>
            <a:ext cx="101790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50" b="1" spc="-45">
                <a:solidFill>
                  <a:srgbClr val="000000"/>
                </a:solidFill>
                <a:latin typeface="Arial" panose="02020603050405020304" pitchFamily="2"/>
              </a:rPr>
              <a:t>Hauptschul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694690" y="5109210"/>
            <a:ext cx="902335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50" b="1" spc="-55">
                <a:solidFill>
                  <a:srgbClr val="000000"/>
                </a:solidFill>
                <a:latin typeface="Arial" panose="02020603050405020304" pitchFamily="2"/>
              </a:rPr>
              <a:t>abschluss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1627505" y="4880610"/>
            <a:ext cx="106045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2115185" y="3821430"/>
            <a:ext cx="1005840" cy="396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-137160" algn="l">
              <a:lnSpc>
                <a:spcPts val="1600"/>
              </a:lnSpc>
              <a:spcAft>
                <a:spcPts val="0"/>
              </a:spcAft>
            </a:pPr>
            <a:r>
              <a:rPr lang="de-DE" sz="1250" b="1" spc="-35">
                <a:solidFill>
                  <a:srgbClr val="000000"/>
                </a:solidFill>
                <a:latin typeface="Arial" panose="02020603050405020304" pitchFamily="2"/>
              </a:rPr>
              <a:t>Berufsschule im dualen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2096770" y="4217670"/>
            <a:ext cx="97853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30">
                <a:solidFill>
                  <a:srgbClr val="000000"/>
                </a:solidFill>
                <a:latin typeface="Arial" panose="02020603050405020304" pitchFamily="2"/>
              </a:rPr>
              <a:t>Ausbildungs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2340610" y="4415790"/>
            <a:ext cx="542925" cy="384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60">
                <a:solidFill>
                  <a:srgbClr val="000000"/>
                </a:solidFill>
                <a:latin typeface="Arial" panose="02020603050405020304" pitchFamily="2"/>
              </a:rPr>
              <a:t>system </a:t>
            </a:r>
            <a:r>
              <a:rPr lang="de-DE" sz="1250" spc="-60">
                <a:solidFill>
                  <a:srgbClr val="000000"/>
                </a:solidFill>
                <a:latin typeface="Arial" panose="02020603050405020304" pitchFamily="2"/>
              </a:rPr>
              <a:t>3 Jahre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3075305" y="4217670"/>
            <a:ext cx="9144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0"/>
          </p:nvPr>
        </p:nvSpPr>
        <p:spPr>
          <a:xfrm>
            <a:off x="3684905" y="4022725"/>
            <a:ext cx="82613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60">
                <a:solidFill>
                  <a:srgbClr val="000000"/>
                </a:solidFill>
                <a:latin typeface="Arial" panose="02020603050405020304" pitchFamily="2"/>
              </a:rPr>
              <a:t>Berufsfach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3870960" y="4220845"/>
            <a:ext cx="509270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45">
                <a:solidFill>
                  <a:srgbClr val="000000"/>
                </a:solidFill>
                <a:latin typeface="Arial" panose="02020603050405020304" pitchFamily="2"/>
              </a:rPr>
              <a:t>schule </a:t>
            </a:r>
            <a:r>
              <a:rPr lang="de-DE" sz="1250" spc="-45">
                <a:solidFill>
                  <a:srgbClr val="000000"/>
                </a:solidFill>
                <a:latin typeface="Arial" panose="02020603050405020304" pitchFamily="2"/>
              </a:rPr>
              <a:t>2 Jahre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4511040" y="4022725"/>
            <a:ext cx="9398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0"/>
          </p:nvPr>
        </p:nvSpPr>
        <p:spPr>
          <a:xfrm>
            <a:off x="11073130" y="2752090"/>
            <a:ext cx="8636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idx="10"/>
          </p:nvPr>
        </p:nvSpPr>
        <p:spPr>
          <a:xfrm>
            <a:off x="10541000" y="2523490"/>
            <a:ext cx="572135" cy="149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95000"/>
          </a:bodyPr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de-DE" sz="1250" b="1" spc="-80">
                <a:solidFill>
                  <a:srgbClr val="2A2522"/>
                </a:solidFill>
                <a:latin typeface="Arial" panose="02020603050405020304" pitchFamily="2"/>
              </a:rPr>
              <a:t>Sonder - </a:t>
            </a:r>
            <a:br/>
            <a:endParaRPr/>
          </a:p>
        </p:txBody>
      </p:sp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10541000" y="2673350"/>
            <a:ext cx="532130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de-DE" sz="1250" b="1" spc="-80">
                <a:solidFill>
                  <a:srgbClr val="2A2522"/>
                </a:solidFill>
                <a:latin typeface="Arial" panose="02020603050405020304" pitchFamily="2"/>
              </a:rPr>
              <a:t>pädago </a:t>
            </a:r>
            <a:br/>
            <a:endParaRPr/>
          </a:p>
        </p:txBody>
      </p:sp>
      <p:sp>
        <p:nvSpPr>
          <p:cNvPr id="24" name="Textplatzhalter 23"/>
          <p:cNvSpPr>
            <a:spLocks noGrp="1"/>
          </p:cNvSpPr>
          <p:nvPr>
            <p:ph type="body" idx="10"/>
          </p:nvPr>
        </p:nvSpPr>
        <p:spPr>
          <a:xfrm>
            <a:off x="10541000" y="2968625"/>
            <a:ext cx="562610" cy="145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de-DE" sz="1250" b="1" spc="-80">
                <a:solidFill>
                  <a:srgbClr val="2A2522"/>
                </a:solidFill>
                <a:latin typeface="Arial" panose="02020603050405020304" pitchFamily="2"/>
              </a:rPr>
              <a:t>gisches 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idx="10"/>
          </p:nvPr>
        </p:nvSpPr>
        <p:spPr>
          <a:xfrm>
            <a:off x="10497185" y="3117850"/>
            <a:ext cx="62166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-85">
                <a:solidFill>
                  <a:srgbClr val="2A2522"/>
                </a:solidFill>
                <a:latin typeface="Arial" panose="02020603050405020304" pitchFamily="2"/>
              </a:rPr>
              <a:t>Bildungs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11118850" y="3117850"/>
            <a:ext cx="8636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idx="10"/>
          </p:nvPr>
        </p:nvSpPr>
        <p:spPr>
          <a:xfrm>
            <a:off x="11174095" y="3483610"/>
            <a:ext cx="8572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idx="10"/>
          </p:nvPr>
        </p:nvSpPr>
        <p:spPr>
          <a:xfrm>
            <a:off x="10445750" y="3483610"/>
            <a:ext cx="72834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-75">
                <a:solidFill>
                  <a:srgbClr val="2A2522"/>
                </a:solidFill>
                <a:latin typeface="Arial" panose="02020603050405020304" pitchFamily="2"/>
              </a:rPr>
              <a:t>Beratungs 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idx="10"/>
          </p:nvPr>
        </p:nvSpPr>
        <p:spPr>
          <a:xfrm>
            <a:off x="11006455" y="4190365"/>
            <a:ext cx="71120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idx="10"/>
          </p:nvPr>
        </p:nvSpPr>
        <p:spPr>
          <a:xfrm>
            <a:off x="10556240" y="4190365"/>
            <a:ext cx="45021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de-DE" sz="1050" spc="0">
                <a:solidFill>
                  <a:srgbClr val="2A2522"/>
                </a:solidFill>
                <a:latin typeface="Arial" panose="02020603050405020304" pitchFamily="2"/>
              </a:rPr>
              <a:t>Förder 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idx="10"/>
          </p:nvPr>
        </p:nvSpPr>
        <p:spPr>
          <a:xfrm>
            <a:off x="5160010" y="2453640"/>
            <a:ext cx="1198245" cy="1301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8155" rIns="0" bIns="0" anchor="t"/>
          <a:lstStyle/>
          <a:p>
            <a:pPr marL="0" marR="0" indent="0" algn="ctr">
              <a:lnSpc>
                <a:spcPts val="1500"/>
              </a:lnSpc>
              <a:spcAft>
                <a:spcPts val="1615"/>
              </a:spcAft>
            </a:pPr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Berufliches </a:t>
            </a:r>
            <a:br/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Gymnasium </a:t>
            </a:r>
            <a:br/>
            <a:r>
              <a:rPr lang="de-DE" sz="1250" spc="0">
                <a:solidFill>
                  <a:srgbClr val="000000"/>
                </a:solidFill>
                <a:latin typeface="Arial" panose="02020603050405020304" pitchFamily="2"/>
              </a:rPr>
              <a:t>3 bzw. 6 Jahre 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idx="10"/>
          </p:nvPr>
        </p:nvSpPr>
        <p:spPr>
          <a:xfrm>
            <a:off x="9653905" y="2474595"/>
            <a:ext cx="48895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12/13 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idx="10"/>
          </p:nvPr>
        </p:nvSpPr>
        <p:spPr>
          <a:xfrm>
            <a:off x="9763760" y="3837305"/>
            <a:ext cx="26924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10 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idx="10"/>
          </p:nvPr>
        </p:nvSpPr>
        <p:spPr>
          <a:xfrm>
            <a:off x="1999615" y="2499360"/>
            <a:ext cx="2883535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ctr">
              <a:lnSpc>
                <a:spcPts val="1600"/>
              </a:lnSpc>
              <a:spcAft>
                <a:spcPts val="370"/>
              </a:spcAft>
            </a:pPr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Fachhochschulreife 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3639185" y="3166745"/>
            <a:ext cx="97218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40">
                <a:solidFill>
                  <a:srgbClr val="000000"/>
                </a:solidFill>
                <a:latin typeface="Arial" panose="02020603050405020304" pitchFamily="2"/>
              </a:rPr>
              <a:t>Berufskolleg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3803650" y="3352800"/>
            <a:ext cx="646430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spc="-55">
                <a:solidFill>
                  <a:srgbClr val="000000"/>
                </a:solidFill>
                <a:latin typeface="Arial" panose="02020603050405020304" pitchFamily="2"/>
              </a:rPr>
              <a:t>2-3 Jahre </a:t>
            </a:r>
          </a:p>
        </p:txBody>
      </p:sp>
      <p:sp>
        <p:nvSpPr>
          <p:cNvPr id="37" name="Textplatzhalter 36"/>
          <p:cNvSpPr>
            <a:spLocks noGrp="1"/>
          </p:cNvSpPr>
          <p:nvPr>
            <p:ph type="body" idx="10"/>
          </p:nvPr>
        </p:nvSpPr>
        <p:spPr>
          <a:xfrm>
            <a:off x="350520" y="3749040"/>
            <a:ext cx="1593850" cy="807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/>
          <a:lstStyle/>
          <a:p>
            <a:pPr marL="0" marR="0" indent="0" algn="ctr">
              <a:lnSpc>
                <a:spcPts val="1800"/>
              </a:lnSpc>
              <a:spcAft>
                <a:spcPts val="395"/>
              </a:spcAft>
            </a:pPr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Mittlerer </a:t>
            </a:r>
            <a:br/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Schul-</a:t>
            </a:r>
            <a:r>
              <a:rPr lang="de-DE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br/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abschluss 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idx="10"/>
          </p:nvPr>
        </p:nvSpPr>
        <p:spPr>
          <a:xfrm>
            <a:off x="5836920" y="5308600"/>
            <a:ext cx="97536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Hauptschule </a:t>
            </a:r>
          </a:p>
        </p:txBody>
      </p:sp>
      <p:sp>
        <p:nvSpPr>
          <p:cNvPr id="39" name="Textplatzhalter 38"/>
          <p:cNvSpPr>
            <a:spLocks noGrp="1"/>
          </p:cNvSpPr>
          <p:nvPr>
            <p:ph type="body" idx="10"/>
          </p:nvPr>
        </p:nvSpPr>
        <p:spPr>
          <a:xfrm>
            <a:off x="5904230" y="5110480"/>
            <a:ext cx="80137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45">
                <a:solidFill>
                  <a:srgbClr val="2A2522"/>
                </a:solidFill>
                <a:latin typeface="Arial" panose="02020603050405020304" pitchFamily="2"/>
              </a:rPr>
              <a:t>realschule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idx="10"/>
          </p:nvPr>
        </p:nvSpPr>
        <p:spPr>
          <a:xfrm>
            <a:off x="6024245" y="4928235"/>
            <a:ext cx="480060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Werk </a:t>
            </a:r>
          </a:p>
        </p:txBody>
      </p:sp>
      <p:sp>
        <p:nvSpPr>
          <p:cNvPr id="41" name="Textplatzhalter 40"/>
          <p:cNvSpPr>
            <a:spLocks noGrp="1"/>
          </p:cNvSpPr>
          <p:nvPr>
            <p:ph type="body" idx="10"/>
          </p:nvPr>
        </p:nvSpPr>
        <p:spPr>
          <a:xfrm>
            <a:off x="6504305" y="4912360"/>
            <a:ext cx="8191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42" name="Textplatzhalter 41"/>
          <p:cNvSpPr>
            <a:spLocks noGrp="1"/>
          </p:cNvSpPr>
          <p:nvPr>
            <p:ph type="body" idx="10"/>
          </p:nvPr>
        </p:nvSpPr>
        <p:spPr>
          <a:xfrm>
            <a:off x="6705600" y="5110480"/>
            <a:ext cx="6159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, 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idx="10"/>
          </p:nvPr>
        </p:nvSpPr>
        <p:spPr>
          <a:xfrm>
            <a:off x="7211695" y="5241925"/>
            <a:ext cx="50609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60">
                <a:solidFill>
                  <a:srgbClr val="2A2522"/>
                </a:solidFill>
                <a:latin typeface="Arial" panose="02020603050405020304" pitchFamily="2"/>
              </a:rPr>
              <a:t>schule 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idx="10"/>
          </p:nvPr>
        </p:nvSpPr>
        <p:spPr>
          <a:xfrm>
            <a:off x="7212965" y="5059680"/>
            <a:ext cx="40068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Real </a:t>
            </a:r>
          </a:p>
        </p:txBody>
      </p:sp>
      <p:sp>
        <p:nvSpPr>
          <p:cNvPr id="45" name="Textplatzhalter 44"/>
          <p:cNvSpPr>
            <a:spLocks noGrp="1"/>
          </p:cNvSpPr>
          <p:nvPr>
            <p:ph type="body" idx="10"/>
          </p:nvPr>
        </p:nvSpPr>
        <p:spPr>
          <a:xfrm>
            <a:off x="7458710" y="5784850"/>
            <a:ext cx="98742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40">
                <a:solidFill>
                  <a:srgbClr val="2A2522"/>
                </a:solidFill>
                <a:latin typeface="Arial" panose="02020603050405020304" pitchFamily="2"/>
              </a:rPr>
              <a:t>Grundschule </a:t>
            </a:r>
          </a:p>
        </p:txBody>
      </p:sp>
      <p:sp>
        <p:nvSpPr>
          <p:cNvPr id="46" name="Textplatzhalter 45"/>
          <p:cNvSpPr>
            <a:spLocks noGrp="1"/>
          </p:cNvSpPr>
          <p:nvPr>
            <p:ph type="body" idx="10"/>
          </p:nvPr>
        </p:nvSpPr>
        <p:spPr>
          <a:xfrm>
            <a:off x="7613650" y="5043805"/>
            <a:ext cx="8191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idx="10"/>
          </p:nvPr>
        </p:nvSpPr>
        <p:spPr>
          <a:xfrm>
            <a:off x="8187055" y="4891405"/>
            <a:ext cx="572770" cy="594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Gemein </a:t>
            </a:r>
            <a:br/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schafts </a:t>
            </a:r>
            <a:br/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schule </a:t>
            </a:r>
          </a:p>
        </p:txBody>
      </p:sp>
      <p:sp>
        <p:nvSpPr>
          <p:cNvPr id="48" name="Textplatzhalter 47"/>
          <p:cNvSpPr>
            <a:spLocks noGrp="1"/>
          </p:cNvSpPr>
          <p:nvPr>
            <p:ph type="body" idx="10"/>
          </p:nvPr>
        </p:nvSpPr>
        <p:spPr>
          <a:xfrm>
            <a:off x="8759825" y="5089525"/>
            <a:ext cx="9144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idx="10"/>
          </p:nvPr>
        </p:nvSpPr>
        <p:spPr>
          <a:xfrm>
            <a:off x="8759825" y="4891405"/>
            <a:ext cx="9715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idx="10"/>
          </p:nvPr>
        </p:nvSpPr>
        <p:spPr>
          <a:xfrm>
            <a:off x="9177655" y="5257800"/>
            <a:ext cx="66103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50">
                <a:solidFill>
                  <a:srgbClr val="2A2522"/>
                </a:solidFill>
                <a:latin typeface="Arial" panose="02020603050405020304" pitchFamily="2"/>
              </a:rPr>
              <a:t>Gymnasi 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idx="10"/>
          </p:nvPr>
        </p:nvSpPr>
        <p:spPr>
          <a:xfrm>
            <a:off x="9838690" y="5257800"/>
            <a:ext cx="29781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um 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idx="10"/>
          </p:nvPr>
        </p:nvSpPr>
        <p:spPr>
          <a:xfrm>
            <a:off x="9794240" y="5699760"/>
            <a:ext cx="21145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idx="10"/>
          </p:nvPr>
        </p:nvSpPr>
        <p:spPr>
          <a:xfrm>
            <a:off x="9799320" y="4873625"/>
            <a:ext cx="20129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9 </a:t>
            </a:r>
          </a:p>
        </p:txBody>
      </p:sp>
      <p:sp>
        <p:nvSpPr>
          <p:cNvPr id="54" name="Textplatzhalter 53"/>
          <p:cNvSpPr>
            <a:spLocks noGrp="1"/>
          </p:cNvSpPr>
          <p:nvPr>
            <p:ph type="body" idx="10"/>
          </p:nvPr>
        </p:nvSpPr>
        <p:spPr>
          <a:xfrm>
            <a:off x="10638790" y="3300730"/>
            <a:ext cx="38163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und 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idx="10"/>
          </p:nvPr>
        </p:nvSpPr>
        <p:spPr>
          <a:xfrm>
            <a:off x="10537190" y="3666490"/>
            <a:ext cx="58483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-65">
                <a:solidFill>
                  <a:srgbClr val="2A2522"/>
                </a:solidFill>
                <a:latin typeface="Arial" panose="02020603050405020304" pitchFamily="2"/>
              </a:rPr>
              <a:t>zentrum 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idx="10"/>
          </p:nvPr>
        </p:nvSpPr>
        <p:spPr>
          <a:xfrm>
            <a:off x="10594975" y="4028440"/>
            <a:ext cx="43243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050" spc="-35">
                <a:solidFill>
                  <a:srgbClr val="2A2522"/>
                </a:solidFill>
                <a:latin typeface="Arial" panose="02020603050405020304" pitchFamily="2"/>
              </a:rPr>
              <a:t>je nach </a:t>
            </a:r>
          </a:p>
        </p:txBody>
      </p:sp>
      <p:sp>
        <p:nvSpPr>
          <p:cNvPr id="57" name="Textplatzhalter 56"/>
          <p:cNvSpPr>
            <a:spLocks noGrp="1"/>
          </p:cNvSpPr>
          <p:nvPr>
            <p:ph type="body" idx="10"/>
          </p:nvPr>
        </p:nvSpPr>
        <p:spPr>
          <a:xfrm>
            <a:off x="10420985" y="4351020"/>
            <a:ext cx="79248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15">
                <a:solidFill>
                  <a:srgbClr val="2A2522"/>
                </a:solidFill>
                <a:latin typeface="Arial" panose="02020603050405020304" pitchFamily="2"/>
              </a:rPr>
              <a:t>schwerpunkt </a:t>
            </a:r>
          </a:p>
        </p:txBody>
      </p:sp>
      <p:sp>
        <p:nvSpPr>
          <p:cNvPr id="58" name="Textplatzhalter 57"/>
          <p:cNvSpPr>
            <a:spLocks noGrp="1"/>
          </p:cNvSpPr>
          <p:nvPr>
            <p:ph type="body" idx="10"/>
          </p:nvPr>
        </p:nvSpPr>
        <p:spPr>
          <a:xfrm>
            <a:off x="10662920" y="4510405"/>
            <a:ext cx="33591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135">
                <a:solidFill>
                  <a:srgbClr val="2A2522"/>
                </a:solidFill>
                <a:latin typeface="Arial" panose="02020603050405020304" pitchFamily="2"/>
              </a:rPr>
              <a:t>alle </a:t>
            </a:r>
          </a:p>
        </p:txBody>
      </p:sp>
      <p:sp>
        <p:nvSpPr>
          <p:cNvPr id="59" name="Textplatzhalter 58"/>
          <p:cNvSpPr>
            <a:spLocks noGrp="1"/>
          </p:cNvSpPr>
          <p:nvPr>
            <p:ph type="body" idx="10"/>
          </p:nvPr>
        </p:nvSpPr>
        <p:spPr>
          <a:xfrm>
            <a:off x="10478770" y="4671060"/>
            <a:ext cx="70739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Abschlüsse </a:t>
            </a:r>
          </a:p>
        </p:txBody>
      </p:sp>
      <p:sp>
        <p:nvSpPr>
          <p:cNvPr id="60" name="Textplatzhalter 59"/>
          <p:cNvSpPr>
            <a:spLocks noGrp="1"/>
          </p:cNvSpPr>
          <p:nvPr>
            <p:ph type="body" idx="10"/>
          </p:nvPr>
        </p:nvSpPr>
        <p:spPr>
          <a:xfrm>
            <a:off x="10657205" y="4830445"/>
            <a:ext cx="317500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0">
                <a:solidFill>
                  <a:srgbClr val="2A2522"/>
                </a:solidFill>
                <a:latin typeface="Arial" panose="02020603050405020304" pitchFamily="2"/>
              </a:rPr>
              <a:t>der </a:t>
            </a:r>
          </a:p>
        </p:txBody>
      </p:sp>
      <p:sp>
        <p:nvSpPr>
          <p:cNvPr id="61" name="Textplatzhalter 60"/>
          <p:cNvSpPr>
            <a:spLocks noGrp="1"/>
          </p:cNvSpPr>
          <p:nvPr>
            <p:ph type="body" idx="10"/>
          </p:nvPr>
        </p:nvSpPr>
        <p:spPr>
          <a:xfrm>
            <a:off x="10460990" y="4991100"/>
            <a:ext cx="73723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allgemeinen 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idx="10"/>
          </p:nvPr>
        </p:nvSpPr>
        <p:spPr>
          <a:xfrm>
            <a:off x="10396855" y="5150485"/>
            <a:ext cx="87185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5">
                <a:solidFill>
                  <a:srgbClr val="2A2522"/>
                </a:solidFill>
                <a:latin typeface="Arial" panose="02020603050405020304" pitchFamily="2"/>
              </a:rPr>
              <a:t>Schulen sowie </a:t>
            </a:r>
          </a:p>
        </p:txBody>
      </p:sp>
      <p:sp>
        <p:nvSpPr>
          <p:cNvPr id="63" name="Textplatzhalter 62"/>
          <p:cNvSpPr>
            <a:spLocks noGrp="1"/>
          </p:cNvSpPr>
          <p:nvPr>
            <p:ph type="body" idx="10"/>
          </p:nvPr>
        </p:nvSpPr>
        <p:spPr>
          <a:xfrm>
            <a:off x="10372090" y="5311140"/>
            <a:ext cx="92075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25">
                <a:solidFill>
                  <a:srgbClr val="2A2522"/>
                </a:solidFill>
                <a:latin typeface="Arial" panose="02020603050405020304" pitchFamily="2"/>
              </a:rPr>
              <a:t>die Abschlüsse </a:t>
            </a:r>
          </a:p>
        </p:txBody>
      </p:sp>
      <p:sp>
        <p:nvSpPr>
          <p:cNvPr id="64" name="Textplatzhalter 63"/>
          <p:cNvSpPr>
            <a:spLocks noGrp="1"/>
          </p:cNvSpPr>
          <p:nvPr>
            <p:ph type="body" idx="10"/>
          </p:nvPr>
        </p:nvSpPr>
        <p:spPr>
          <a:xfrm>
            <a:off x="10497185" y="5470525"/>
            <a:ext cx="670560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Lernen und </a:t>
            </a:r>
          </a:p>
        </p:txBody>
      </p:sp>
      <p:sp>
        <p:nvSpPr>
          <p:cNvPr id="65" name="Textplatzhalter 64"/>
          <p:cNvSpPr>
            <a:spLocks noGrp="1"/>
          </p:cNvSpPr>
          <p:nvPr>
            <p:ph type="body" idx="10"/>
          </p:nvPr>
        </p:nvSpPr>
        <p:spPr>
          <a:xfrm>
            <a:off x="10588625" y="5631180"/>
            <a:ext cx="49085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50">
                <a:solidFill>
                  <a:srgbClr val="2A2522"/>
                </a:solidFill>
                <a:latin typeface="Arial" panose="02020603050405020304" pitchFamily="2"/>
              </a:rPr>
              <a:t>Geistige 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idx="10"/>
          </p:nvPr>
        </p:nvSpPr>
        <p:spPr>
          <a:xfrm>
            <a:off x="10463530" y="5790565"/>
            <a:ext cx="74104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Entwicklung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8305" y="0"/>
            <a:ext cx="4889500" cy="5916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8465" rIns="0" bIns="0" anchor="t"/>
          <a:lstStyle/>
          <a:p>
            <a:pPr marL="0" marR="0" indent="0" algn="l">
              <a:lnSpc>
                <a:spcPts val="5400"/>
              </a:lnSpc>
              <a:spcAft>
                <a:spcPts val="21685"/>
              </a:spcAft>
            </a:pPr>
            <a:r>
              <a:rPr lang="de-DE" sz="5350" b="1" spc="-155">
                <a:solidFill>
                  <a:srgbClr val="2A2522"/>
                </a:solidFill>
                <a:latin typeface="Times New Roman" panose="02020603050405020304" pitchFamily="1"/>
              </a:rPr>
              <a:t>Anmeldung an der weiterführenden Schule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373380" y="3623310"/>
            <a:ext cx="11442700" cy="259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85800" marR="594360" indent="274320" algn="l">
              <a:lnSpc>
                <a:spcPts val="27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100">
                <a:solidFill>
                  <a:srgbClr val="2A2522"/>
                </a:solidFill>
                <a:latin typeface="Tahoma" panose="02020603050405020304" pitchFamily="2"/>
              </a:rPr>
              <a:t>entweder das Blatt 1 „Rückmeldung für den weiteren Bildungsweg“, oder Blatt 2 „Empfehlung der Klassenkonferenz für den weiteren Bildungsweg“ oder das Formular „Information über die Ergebnisse der zentralen Kompetenzmessung“ – dieses ist nur vorzulegen </a:t>
            </a:r>
          </a:p>
          <a:p>
            <a:pPr marL="685800" marR="1280160" indent="274320" algn="l">
              <a:lnSpc>
                <a:spcPts val="3000"/>
              </a:lnSpc>
              <a:spcBef>
                <a:spcPts val="1315"/>
              </a:spcBef>
              <a:spcAft>
                <a:spcPts val="4850"/>
              </a:spcAft>
              <a:buFont typeface="Symbol"/>
              <a:buChar char="·"/>
            </a:pPr>
            <a:r>
              <a:rPr lang="de-DE" sz="1650" spc="75">
                <a:solidFill>
                  <a:srgbClr val="2A2522"/>
                </a:solidFill>
                <a:latin typeface="Tahoma" panose="02020603050405020304" pitchFamily="2"/>
              </a:rPr>
              <a:t>Zur Anmeldung an einem Gymnasium kann auch das Ergebnis des Potenzialtests vorgelegt werden.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743585" y="708025"/>
            <a:ext cx="5394960" cy="35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>
            <a:normAutofit fontScale="9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2400" b="1" spc="20">
                <a:solidFill>
                  <a:srgbClr val="2A2522"/>
                </a:solidFill>
                <a:latin typeface="Arial" panose="02020603050405020304" pitchFamily="2"/>
              </a:rPr>
              <a:t>Der Weg in die weiterführende Schule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1609090" y="1513205"/>
            <a:ext cx="1554480" cy="467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-182880" algn="l">
              <a:lnSpc>
                <a:spcPts val="1800"/>
              </a:lnSpc>
              <a:spcAft>
                <a:spcPts val="0"/>
              </a:spcAft>
            </a:pPr>
            <a:r>
              <a:rPr lang="de-DE" sz="1550" b="1" spc="-10">
                <a:solidFill>
                  <a:srgbClr val="2A2522"/>
                </a:solidFill>
                <a:latin typeface="Arial" panose="02020603050405020304" pitchFamily="2"/>
              </a:rPr>
              <a:t>Werkrealschule, Hauptschule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6760210" y="1513205"/>
            <a:ext cx="113030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5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3721735" y="1513205"/>
            <a:ext cx="3038475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550" b="1" spc="0">
                <a:solidFill>
                  <a:srgbClr val="2A2522"/>
                </a:solidFill>
                <a:latin typeface="Arial" panose="02020603050405020304" pitchFamily="2"/>
              </a:rPr>
              <a:t>Gemeinschafts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057400" algn="l"/>
              </a:tabLst>
            </a:pPr>
            <a:r>
              <a:rPr lang="de-DE" sz="1550" b="1" spc="0">
                <a:solidFill>
                  <a:srgbClr val="2A2522"/>
                </a:solidFill>
                <a:latin typeface="Arial" panose="02020603050405020304" pitchFamily="2"/>
              </a:rPr>
              <a:t>Realschule	schule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8957945" y="1635125"/>
            <a:ext cx="1106805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550" b="1" spc="-75">
                <a:solidFill>
                  <a:srgbClr val="2A2522"/>
                </a:solidFill>
                <a:latin typeface="Arial" panose="02020603050405020304" pitchFamily="2"/>
              </a:rPr>
              <a:t>Gymnasium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499745" y="2985135"/>
            <a:ext cx="560705" cy="224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100" b="1" spc="-30">
                <a:solidFill>
                  <a:srgbClr val="2A2522"/>
                </a:solidFill>
                <a:latin typeface="Verdana" panose="02020603050405020304" pitchFamily="2"/>
              </a:rPr>
              <a:t>Sonder </a:t>
            </a:r>
            <a:br/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499745" y="3209290"/>
            <a:ext cx="57023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100" b="1" spc="-30">
                <a:solidFill>
                  <a:srgbClr val="2A2522"/>
                </a:solidFill>
                <a:latin typeface="Verdana" panose="02020603050405020304" pitchFamily="2"/>
              </a:rPr>
              <a:t>pädago </a:t>
            </a:r>
            <a:br/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499745" y="3407410"/>
            <a:ext cx="606425" cy="155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100" b="1" spc="-30">
                <a:solidFill>
                  <a:srgbClr val="2A2522"/>
                </a:solidFill>
                <a:latin typeface="Verdana" panose="02020603050405020304" pitchFamily="2"/>
              </a:rPr>
              <a:t>gisches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9351010" y="2929255"/>
            <a:ext cx="133985" cy="169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spc="0">
                <a:solidFill>
                  <a:srgbClr val="FFFFFF"/>
                </a:solidFill>
                <a:latin typeface="Verdana" panose="02020603050405020304" pitchFamily="2"/>
              </a:rPr>
              <a:t>–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1060450" y="2985135"/>
            <a:ext cx="8826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7369810" y="3020695"/>
            <a:ext cx="52768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spc="-50">
                <a:solidFill>
                  <a:srgbClr val="FFFFFF"/>
                </a:solidFill>
                <a:latin typeface="Verdana" panose="02020603050405020304" pitchFamily="2"/>
              </a:rPr>
              <a:t>Klassen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10293350" y="2974975"/>
            <a:ext cx="1139825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50">
                <a:solidFill>
                  <a:srgbClr val="FFFFFF"/>
                </a:solidFill>
                <a:latin typeface="Verdana" panose="02020603050405020304" pitchFamily="2"/>
              </a:rPr>
              <a:t>Potenzialtest am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7897495" y="3008630"/>
            <a:ext cx="88265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0">
                <a:solidFill>
                  <a:srgbClr val="FFFFFF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1069975" y="3183255"/>
            <a:ext cx="9398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0"/>
          </p:nvPr>
        </p:nvSpPr>
        <p:spPr>
          <a:xfrm>
            <a:off x="10003790" y="3161030"/>
            <a:ext cx="1715770" cy="185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0">
                <a:solidFill>
                  <a:srgbClr val="FFFFFF"/>
                </a:solidFill>
                <a:latin typeface="Verdana" panose="02020603050405020304" pitchFamily="2"/>
              </a:rPr>
              <a:t>Gymnasium bestätigt die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7324090" y="3191510"/>
            <a:ext cx="680085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FFFFFF"/>
                </a:solidFill>
                <a:latin typeface="Verdana" panose="02020603050405020304" pitchFamily="2"/>
              </a:rPr>
              <a:t>konferenz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2160905" y="3058795"/>
            <a:ext cx="3974465" cy="445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640080" marR="0" indent="-640080" algn="l">
              <a:lnSpc>
                <a:spcPts val="1700"/>
              </a:lnSpc>
              <a:spcAft>
                <a:spcPts val="0"/>
              </a:spcAft>
            </a:pPr>
            <a:r>
              <a:rPr lang="de-DE" sz="1550" spc="0">
                <a:solidFill>
                  <a:srgbClr val="2A2522"/>
                </a:solidFill>
                <a:latin typeface="Arial" panose="02020603050405020304" pitchFamily="2"/>
              </a:rPr>
              <a:t>Klassenkonferenz und Kompetenzmessung hat empfehlenden Charakter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0"/>
          </p:nvPr>
        </p:nvSpPr>
        <p:spPr>
          <a:xfrm>
            <a:off x="8576945" y="2917190"/>
            <a:ext cx="774065" cy="554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91440" marR="0" indent="-91440" algn="l">
              <a:lnSpc>
                <a:spcPts val="1400"/>
              </a:lnSpc>
              <a:spcAft>
                <a:spcPts val="0"/>
              </a:spcAft>
            </a:pPr>
            <a:r>
              <a:rPr lang="de-DE" sz="1100" spc="-55">
                <a:solidFill>
                  <a:srgbClr val="FFFFFF"/>
                </a:solidFill>
                <a:latin typeface="Verdana" panose="02020603050405020304" pitchFamily="2"/>
              </a:rPr>
              <a:t>Kompetenz messung bestätigt 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idx="10"/>
          </p:nvPr>
        </p:nvSpPr>
        <p:spPr>
          <a:xfrm>
            <a:off x="7425055" y="3374390"/>
            <a:ext cx="47244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FFFFFF"/>
                </a:solidFill>
                <a:latin typeface="Verdana" panose="02020603050405020304" pitchFamily="2"/>
              </a:rPr>
              <a:t>für das 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8507095" y="3471545"/>
            <a:ext cx="1002665" cy="17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5">
                <a:solidFill>
                  <a:srgbClr val="FFFFFF"/>
                </a:solidFill>
                <a:latin typeface="Verdana" panose="02020603050405020304" pitchFamily="2"/>
              </a:rPr>
              <a:t>Kompetenz für 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idx="10"/>
          </p:nvPr>
        </p:nvSpPr>
        <p:spPr>
          <a:xfrm>
            <a:off x="450850" y="3579495"/>
            <a:ext cx="670560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-45">
                <a:solidFill>
                  <a:srgbClr val="2A2522"/>
                </a:solidFill>
                <a:latin typeface="Verdana" panose="02020603050405020304" pitchFamily="2"/>
              </a:rPr>
              <a:t>Bildungs 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idx="10"/>
          </p:nvPr>
        </p:nvSpPr>
        <p:spPr>
          <a:xfrm>
            <a:off x="10329545" y="3346450"/>
            <a:ext cx="1073150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-13716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FFFFFF"/>
                </a:solidFill>
                <a:latin typeface="Verdana" panose="02020603050405020304" pitchFamily="2"/>
              </a:rPr>
              <a:t>Eignung für das Gymnasium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1121410" y="3579495"/>
            <a:ext cx="914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idx="10"/>
          </p:nvPr>
        </p:nvSpPr>
        <p:spPr>
          <a:xfrm>
            <a:off x="7257415" y="3557270"/>
            <a:ext cx="80137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50">
                <a:solidFill>
                  <a:srgbClr val="FFFFFF"/>
                </a:solidFill>
                <a:latin typeface="Verdana" panose="02020603050405020304" pitchFamily="2"/>
              </a:rPr>
              <a:t>Gymnasium 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idx="10"/>
          </p:nvPr>
        </p:nvSpPr>
        <p:spPr>
          <a:xfrm>
            <a:off x="8455025" y="3651250"/>
            <a:ext cx="1088390" cy="18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0">
                <a:solidFill>
                  <a:srgbClr val="FFFFFF"/>
                </a:solidFill>
                <a:latin typeface="Verdana" panose="02020603050405020304" pitchFamily="2"/>
              </a:rPr>
              <a:t>das Gymnasium 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idx="10"/>
          </p:nvPr>
        </p:nvSpPr>
        <p:spPr>
          <a:xfrm>
            <a:off x="610870" y="3777615"/>
            <a:ext cx="3968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und 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idx="10"/>
          </p:nvPr>
        </p:nvSpPr>
        <p:spPr>
          <a:xfrm>
            <a:off x="393065" y="3975735"/>
            <a:ext cx="786765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-45">
                <a:solidFill>
                  <a:srgbClr val="2A2522"/>
                </a:solidFill>
                <a:latin typeface="Verdana" panose="02020603050405020304" pitchFamily="2"/>
              </a:rPr>
              <a:t>Beratungs 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idx="10"/>
          </p:nvPr>
        </p:nvSpPr>
        <p:spPr>
          <a:xfrm>
            <a:off x="1179830" y="3975735"/>
            <a:ext cx="9080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idx="10"/>
          </p:nvPr>
        </p:nvSpPr>
        <p:spPr>
          <a:xfrm>
            <a:off x="494030" y="4170680"/>
            <a:ext cx="63055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-60">
                <a:solidFill>
                  <a:srgbClr val="2A2522"/>
                </a:solidFill>
                <a:latin typeface="Verdana" panose="02020603050405020304" pitchFamily="2"/>
              </a:rPr>
              <a:t>zentrum 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idx="10"/>
          </p:nvPr>
        </p:nvSpPr>
        <p:spPr>
          <a:xfrm>
            <a:off x="10198735" y="4151630"/>
            <a:ext cx="132270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0">
                <a:solidFill>
                  <a:srgbClr val="2A2522"/>
                </a:solidFill>
                <a:latin typeface="Verdana" panose="02020603050405020304" pitchFamily="2"/>
              </a:rPr>
              <a:t>Weder Empfehlung 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idx="10"/>
          </p:nvPr>
        </p:nvSpPr>
        <p:spPr>
          <a:xfrm>
            <a:off x="10061575" y="4333875"/>
            <a:ext cx="1603375" cy="18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0">
                <a:solidFill>
                  <a:srgbClr val="2A2522"/>
                </a:solidFill>
                <a:latin typeface="Verdana" panose="02020603050405020304" pitchFamily="2"/>
              </a:rPr>
              <a:t>Klassenkonferenz noch 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10036810" y="4517390"/>
            <a:ext cx="165862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2A2522"/>
                </a:solidFill>
                <a:latin typeface="Verdana" panose="02020603050405020304" pitchFamily="2"/>
              </a:rPr>
              <a:t>Kompetenzmessung mit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10125710" y="4700270"/>
            <a:ext cx="1475105" cy="185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0">
                <a:solidFill>
                  <a:srgbClr val="2A2522"/>
                </a:solidFill>
                <a:latin typeface="Verdana" panose="02020603050405020304" pitchFamily="2"/>
              </a:rPr>
              <a:t>Ergebnis: Gymnasium </a:t>
            </a:r>
          </a:p>
        </p:txBody>
      </p:sp>
      <p:sp>
        <p:nvSpPr>
          <p:cNvPr id="37" name="Textplatzhalter 36"/>
          <p:cNvSpPr>
            <a:spLocks noGrp="1"/>
          </p:cNvSpPr>
          <p:nvPr>
            <p:ph type="body" idx="10"/>
          </p:nvPr>
        </p:nvSpPr>
        <p:spPr>
          <a:xfrm>
            <a:off x="6096000" y="5490845"/>
            <a:ext cx="1216025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550" b="1" spc="-45">
                <a:solidFill>
                  <a:srgbClr val="2A2522"/>
                </a:solidFill>
                <a:latin typeface="Arial" panose="02020603050405020304" pitchFamily="2"/>
              </a:rPr>
              <a:t>Grundschule 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idx="10"/>
          </p:nvPr>
        </p:nvSpPr>
        <p:spPr>
          <a:xfrm>
            <a:off x="7775575" y="6324600"/>
            <a:ext cx="4004945" cy="122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  <a:tabLst>
                <a:tab pos="4023360" algn="r"/>
              </a:tabLst>
            </a:pPr>
            <a:r>
              <a:rPr lang="de-DE" sz="850" spc="0">
                <a:solidFill>
                  <a:srgbClr val="2A2522"/>
                </a:solidFill>
                <a:latin typeface="Arial" panose="02020603050405020304" pitchFamily="2"/>
              </a:rPr>
              <a:t>Übergang von der Grundschule in die weiterführenden Schularten	28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725170" y="711200"/>
            <a:ext cx="3200400" cy="800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3555"/>
              </a:spcAft>
            </a:pPr>
            <a:r>
              <a:rPr lang="de-DE" sz="2350" b="1" spc="45">
                <a:solidFill>
                  <a:srgbClr val="2B2623"/>
                </a:solidFill>
                <a:latin typeface="Arial" panose="02020603050405020304" pitchFamily="2"/>
              </a:rPr>
              <a:t>Weitere Informationen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731520" y="1511935"/>
            <a:ext cx="1505585" cy="262255"/>
          </a:xfrm>
          <a:prstGeom prst="rect">
            <a:avLst/>
          </a:prstGeom>
          <a:solidFill>
            <a:srgbClr val="FFFC01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600" b="1" u="sng" spc="-15">
                <a:solidFill>
                  <a:srgbClr val="0000FF"/>
                </a:solidFill>
                <a:latin typeface="Arial" panose="02020603050405020304" pitchFamily="2"/>
              </a:rPr>
              <a:t>www.km-bw.de</a:t>
            </a:r>
            <a:r>
              <a:rPr lang="de-DE" sz="100" b="1" spc="-15">
                <a:solidFill>
                  <a:srgbClr val="2B2623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731520" y="1999615"/>
            <a:ext cx="2950210" cy="262255"/>
          </a:xfrm>
          <a:prstGeom prst="rect">
            <a:avLst/>
          </a:prstGeom>
          <a:solidFill>
            <a:srgbClr val="FFFC01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600" b="1" u="sng" spc="-10">
                <a:solidFill>
                  <a:srgbClr val="0000FF"/>
                </a:solidFill>
                <a:latin typeface="Arial" panose="02020603050405020304" pitchFamily="2"/>
              </a:rPr>
              <a:t>www.schulfinder.kultus-bw.de</a:t>
            </a:r>
            <a:r>
              <a:rPr lang="de-DE" sz="100" b="1" spc="-10">
                <a:solidFill>
                  <a:srgbClr val="2B2623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731520" y="2487295"/>
            <a:ext cx="2453640" cy="289560"/>
          </a:xfrm>
          <a:prstGeom prst="rect">
            <a:avLst/>
          </a:prstGeom>
          <a:solidFill>
            <a:srgbClr val="FFFC01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600" b="1" u="sng" spc="-15">
                <a:solidFill>
                  <a:srgbClr val="0000FF"/>
                </a:solidFill>
                <a:latin typeface="Arial" panose="02020603050405020304" pitchFamily="2"/>
              </a:rPr>
              <a:t>www.bildungsnavi-bw.de</a:t>
            </a:r>
            <a:r>
              <a:rPr lang="de-DE" sz="100" b="1" spc="-15">
                <a:solidFill>
                  <a:srgbClr val="2B2623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940810" y="4889500"/>
            <a:ext cx="2167255" cy="853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Broschüre 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„Grundschule – Von der Grundschule in die weiterführende Schule“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6748145" y="4889500"/>
            <a:ext cx="2160905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Broschüre </a:t>
            </a:r>
          </a:p>
          <a:p>
            <a:pPr marL="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</a:pPr>
            <a:r>
              <a:rPr lang="de-DE" sz="1300" spc="70">
                <a:solidFill>
                  <a:srgbClr val="2B2623"/>
                </a:solidFill>
                <a:latin typeface="Tahoma" panose="02020603050405020304" pitchFamily="2"/>
              </a:rPr>
              <a:t>„Bildungswege in 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spc="70">
                <a:solidFill>
                  <a:srgbClr val="2B2623"/>
                </a:solidFill>
                <a:latin typeface="Tahoma" panose="02020603050405020304" pitchFamily="2"/>
              </a:rPr>
              <a:t>Baden-Württemberg“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9549130" y="4889500"/>
            <a:ext cx="2164080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Broschüre </a:t>
            </a:r>
          </a:p>
          <a:p>
            <a:pPr marL="9144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</a:pPr>
            <a:r>
              <a:rPr lang="de-DE" sz="1300" spc="65">
                <a:solidFill>
                  <a:srgbClr val="2B2623"/>
                </a:solidFill>
                <a:latin typeface="Tahoma" panose="02020603050405020304" pitchFamily="2"/>
              </a:rPr>
              <a:t>„Berufliche Bildung in </a:t>
            </a:r>
          </a:p>
          <a:p>
            <a:pPr marL="9144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spc="70">
                <a:solidFill>
                  <a:srgbClr val="2B2623"/>
                </a:solidFill>
                <a:latin typeface="Tahoma" panose="02020603050405020304" pitchFamily="2"/>
              </a:rPr>
              <a:t>Baden-Württemberg“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8305" y="0"/>
            <a:ext cx="4889500" cy="5916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0" rIns="0" bIns="0" anchor="t"/>
          <a:lstStyle/>
          <a:p>
            <a:pPr marL="0" marR="0" indent="0" algn="l">
              <a:lnSpc>
                <a:spcPts val="5400"/>
              </a:lnSpc>
              <a:spcAft>
                <a:spcPts val="16330"/>
              </a:spcAft>
            </a:pPr>
            <a:r>
              <a:rPr lang="de-DE" sz="5350" b="1" spc="-155">
                <a:solidFill>
                  <a:srgbClr val="2A2522"/>
                </a:solidFill>
                <a:latin typeface="Times New Roman" panose="02020603050405020304" pitchFamily="1"/>
              </a:rPr>
              <a:t>Von der Grundschule in die weiterführenden Schularten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373380" y="2512695"/>
            <a:ext cx="11442700" cy="370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4615" rIns="0" bIns="0" anchor="t"/>
          <a:lstStyle/>
          <a:p>
            <a:pPr marL="0" marR="0" indent="0" algn="ctr">
              <a:lnSpc>
                <a:spcPts val="5400"/>
              </a:lnSpc>
              <a:spcAft>
                <a:spcPts val="17630"/>
              </a:spcAft>
            </a:pPr>
            <a:r>
              <a:rPr lang="de-DE" sz="5350" b="1" spc="0">
                <a:solidFill>
                  <a:srgbClr val="2A2522"/>
                </a:solidFill>
                <a:latin typeface="Times New Roman" panose="02020603050405020304" pitchFamily="1"/>
              </a:rPr>
              <a:t>Herzlichen Dank für </a:t>
            </a:r>
            <a:br/>
            <a:r>
              <a:rPr lang="de-DE" sz="5350" b="1" spc="0">
                <a:solidFill>
                  <a:srgbClr val="2A2522"/>
                </a:solidFill>
                <a:latin typeface="Times New Roman" panose="02020603050405020304" pitchFamily="1"/>
              </a:rPr>
              <a:t>Ihre Aufmerksamkeit!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333375" y="1066800"/>
            <a:ext cx="11379200" cy="1365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9144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45">
                <a:solidFill>
                  <a:srgbClr val="2A2522"/>
                </a:solidFill>
                <a:latin typeface="Arial" panose="02020603050405020304" pitchFamily="2"/>
              </a:rPr>
              <a:t>Aufnahmeverfahren </a:t>
            </a:r>
          </a:p>
          <a:p>
            <a:pPr marL="91440" marR="0" indent="0" algn="l">
              <a:lnSpc>
                <a:spcPts val="2000"/>
              </a:lnSpc>
              <a:spcBef>
                <a:spcPts val="2645"/>
              </a:spcBef>
              <a:spcAft>
                <a:spcPts val="3215"/>
              </a:spcAft>
            </a:pP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Das </a:t>
            </a:r>
            <a:r>
              <a:rPr lang="de-DE" sz="1650" b="1" spc="35">
                <a:solidFill>
                  <a:srgbClr val="2A2522"/>
                </a:solidFill>
                <a:latin typeface="Tahoma" panose="02020603050405020304" pitchFamily="2"/>
              </a:rPr>
              <a:t>„Neue Aufnahmeverfahren in Baden-Württemberg (NAVi 4 BW)“ </a:t>
            </a: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setzt sich zusammen aus: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333375" y="2432050"/>
            <a:ext cx="11379200" cy="153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228600" algn="l">
              <a:lnSpc>
                <a:spcPts val="17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b="1" spc="60">
                <a:solidFill>
                  <a:srgbClr val="2A2522"/>
                </a:solidFill>
                <a:latin typeface="Tahoma" panose="02020603050405020304" pitchFamily="2"/>
              </a:rPr>
              <a:t>Informationsveranstaltungen </a:t>
            </a:r>
            <a:r>
              <a:rPr lang="de-DE" sz="1650" spc="60">
                <a:solidFill>
                  <a:srgbClr val="2A2522"/>
                </a:solidFill>
                <a:latin typeface="Tahoma" panose="02020603050405020304" pitchFamily="2"/>
              </a:rPr>
              <a:t>zur Vorstellung der weiterführenden Schularten, </a:t>
            </a:r>
          </a:p>
          <a:p>
            <a:pPr marL="457200" marR="91440" indent="228600" algn="l">
              <a:lnSpc>
                <a:spcPts val="2500"/>
              </a:lnSpc>
              <a:spcBef>
                <a:spcPts val="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der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Kompetenzmessung Kompass 4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für alle Schülerinnen und Schüler (mit Ausnahme von Schülerinnen und Schüler in zieldifferenten inklusiven Bildungsangeboten), </a:t>
            </a:r>
          </a:p>
          <a:p>
            <a:pPr marL="457200" marR="0" indent="228600" algn="l">
              <a:lnSpc>
                <a:spcPts val="2100"/>
              </a:lnSpc>
              <a:spcBef>
                <a:spcPts val="44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b="1" spc="40">
                <a:solidFill>
                  <a:srgbClr val="2A2522"/>
                </a:solidFill>
                <a:latin typeface="Tahoma" panose="02020603050405020304" pitchFamily="2"/>
              </a:rPr>
              <a:t>Informations- und Beratungsgesprächen </a:t>
            </a:r>
            <a:r>
              <a:rPr lang="de-DE" sz="1650" spc="40">
                <a:solidFill>
                  <a:srgbClr val="2A2522"/>
                </a:solidFill>
                <a:latin typeface="Tahoma" panose="02020603050405020304" pitchFamily="2"/>
              </a:rPr>
              <a:t>durch die Klassenlehrkräfte, </a:t>
            </a:r>
          </a:p>
          <a:p>
            <a:pPr marL="457200" marR="0" indent="228600" algn="l">
              <a:lnSpc>
                <a:spcPts val="2100"/>
              </a:lnSpc>
              <a:spcBef>
                <a:spcPts val="445"/>
              </a:spcBef>
              <a:spcAft>
                <a:spcPts val="405"/>
              </a:spcAft>
              <a:buFont typeface="Symbol"/>
              <a:buChar char="·"/>
            </a:pP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der </a:t>
            </a:r>
            <a:r>
              <a:rPr lang="de-DE" sz="1650" b="1" spc="35">
                <a:solidFill>
                  <a:srgbClr val="2A2522"/>
                </a:solidFill>
                <a:latin typeface="Tahoma" panose="02020603050405020304" pitchFamily="2"/>
              </a:rPr>
              <a:t>pädagogischen Gesamtwürdigung der Klassenkonferenz </a:t>
            </a: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auf Grundlage der </a:t>
            </a:r>
            <a:r>
              <a:rPr lang="de-DE" sz="1650" b="1" spc="35">
                <a:solidFill>
                  <a:srgbClr val="2A2522"/>
                </a:solidFill>
                <a:latin typeface="Tahoma" panose="02020603050405020304" pitchFamily="2"/>
              </a:rPr>
              <a:t>in Klasse 4 erreichten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768350" y="3968115"/>
            <a:ext cx="4973955" cy="256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10"/>
              </a:spcAft>
            </a:pPr>
            <a:r>
              <a:rPr lang="de-DE" sz="1650" b="1" spc="15">
                <a:solidFill>
                  <a:srgbClr val="2A2522"/>
                </a:solidFill>
                <a:latin typeface="Tahoma" panose="02020603050405020304" pitchFamily="2"/>
              </a:rPr>
              <a:t>Noten </a:t>
            </a:r>
            <a:r>
              <a:rPr lang="de-DE" sz="1650" spc="15">
                <a:solidFill>
                  <a:srgbClr val="2A2522"/>
                </a:solidFill>
                <a:latin typeface="Tahoma" panose="02020603050405020304" pitchFamily="2"/>
              </a:rPr>
              <a:t>sowie der </a:t>
            </a:r>
            <a:r>
              <a:rPr lang="de-DE" sz="1650" b="1" spc="15">
                <a:solidFill>
                  <a:srgbClr val="2A2522"/>
                </a:solidFill>
                <a:latin typeface="Tahoma" panose="02020603050405020304" pitchFamily="2"/>
              </a:rPr>
              <a:t>überfachlichen Kompetenzen</a:t>
            </a:r>
            <a:r>
              <a:rPr lang="de-DE" sz="1650" spc="15">
                <a:solidFill>
                  <a:srgbClr val="2A2522"/>
                </a:solidFill>
                <a:latin typeface="Tahoma" panose="02020603050405020304" pitchFamily="2"/>
              </a:rPr>
              <a:t>,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403225" y="4324985"/>
            <a:ext cx="11379200" cy="1896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182880" algn="l">
              <a:lnSpc>
                <a:spcPts val="17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dem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Elternwillen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, </a:t>
            </a:r>
          </a:p>
          <a:p>
            <a:pPr marL="182880" marR="0" indent="182880" algn="l">
              <a:lnSpc>
                <a:spcPts val="2000"/>
              </a:lnSpc>
              <a:spcBef>
                <a:spcPts val="460"/>
              </a:spcBef>
              <a:spcAft>
                <a:spcPts val="10740"/>
              </a:spcAft>
              <a:buFont typeface="Symbol"/>
              <a:buChar char="·"/>
            </a:pP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und bei Bedarf für die Aufnahme ins Gymnasium: dem </a:t>
            </a:r>
            <a:r>
              <a:rPr lang="de-DE" sz="1650" b="1" spc="65">
                <a:solidFill>
                  <a:srgbClr val="2A2522"/>
                </a:solidFill>
                <a:latin typeface="Tahoma" panose="02020603050405020304" pitchFamily="2"/>
              </a:rPr>
              <a:t>Potenzialtest</a:t>
            </a: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5130" y="1054100"/>
            <a:ext cx="11379200" cy="222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250" b="1" spc="65">
                <a:solidFill>
                  <a:srgbClr val="2A2522"/>
                </a:solidFill>
                <a:latin typeface="Tahoma" panose="02020603050405020304" pitchFamily="2"/>
              </a:rPr>
              <a:t>Die Kompetenzmessung Kompass 4 </a:t>
            </a:r>
          </a:p>
          <a:p>
            <a:pPr marL="365760" marR="1920240" indent="228600" algn="l">
              <a:lnSpc>
                <a:spcPts val="2500"/>
              </a:lnSpc>
              <a:spcBef>
                <a:spcPts val="227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Die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Kompetenzmessung Kompass 4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ist eine zentrale Klassenarbeit, die vom Institut für Bildungsanalysen Baden-Württemberg (IBBW) landesweit zur Verfügung gestellt wird. </a:t>
            </a:r>
          </a:p>
          <a:p>
            <a:pPr marL="365760" marR="1600200" indent="228600" algn="l">
              <a:lnSpc>
                <a:spcPts val="2500"/>
              </a:lnSpc>
              <a:spcBef>
                <a:spcPts val="251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Sie wird im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November in Klasse 4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durchgeführt und erhebt den Leistungsstand in Deutsch und Mathematik auf Grundlage des Bildungsplans für die Grundschule.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405130" y="3276600"/>
            <a:ext cx="7257415" cy="631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3380" rIns="0" bIns="0" anchor="t"/>
          <a:lstStyle/>
          <a:p>
            <a:pPr marL="365760" marR="0" indent="22860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Die </a:t>
            </a:r>
            <a:r>
              <a:rPr lang="de-DE" sz="1650" b="1" spc="65">
                <a:solidFill>
                  <a:srgbClr val="2A2522"/>
                </a:solidFill>
                <a:latin typeface="Tahoma" panose="02020603050405020304" pitchFamily="2"/>
              </a:rPr>
              <a:t>Ergebnisse </a:t>
            </a: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der Kompetenzmessung Kompass 4 werden in den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908425"/>
            <a:ext cx="11379200" cy="2312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1554480" indent="0" algn="l">
              <a:lnSpc>
                <a:spcPts val="2500"/>
              </a:lnSpc>
              <a:spcAft>
                <a:spcPts val="0"/>
              </a:spcAft>
            </a:pP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Beratungsgesprächen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mit den Erziehungsberechtigten thematisiert und in einem Formular „Information über die Ergebnisse der zentralen Kompetenzmessung“ ausgehändigt. </a:t>
            </a:r>
          </a:p>
          <a:p>
            <a:pPr marL="365760" marR="0" indent="228600" algn="l">
              <a:lnSpc>
                <a:spcPts val="2100"/>
              </a:lnSpc>
              <a:spcBef>
                <a:spcPts val="2940"/>
              </a:spcBef>
              <a:spcAft>
                <a:spcPts val="8255"/>
              </a:spcAft>
              <a:buFont typeface="Symbol"/>
              <a:buChar char="·"/>
            </a:pPr>
            <a:r>
              <a:rPr lang="de-DE" sz="1650" spc="45">
                <a:solidFill>
                  <a:srgbClr val="2A2522"/>
                </a:solidFill>
                <a:latin typeface="Tahoma" panose="02020603050405020304" pitchFamily="2"/>
              </a:rPr>
              <a:t>Die Ergebnisse fließen </a:t>
            </a:r>
            <a:r>
              <a:rPr lang="de-DE" sz="1650" b="1" spc="45">
                <a:solidFill>
                  <a:srgbClr val="2A2522"/>
                </a:solidFill>
                <a:latin typeface="Tahoma" panose="02020603050405020304" pitchFamily="2"/>
              </a:rPr>
              <a:t>nicht in die Notengebung </a:t>
            </a:r>
            <a:r>
              <a:rPr lang="de-DE" sz="1650" spc="45">
                <a:solidFill>
                  <a:srgbClr val="2A2522"/>
                </a:solidFill>
                <a:latin typeface="Tahoma" panose="02020603050405020304" pitchFamily="2"/>
              </a:rPr>
              <a:t>mit ein.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7662545" y="3584575"/>
            <a:ext cx="2051685" cy="323215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650" b="1" spc="-20">
                <a:solidFill>
                  <a:srgbClr val="2A2522"/>
                </a:solidFill>
                <a:latin typeface="Tahoma" panose="02020603050405020304" pitchFamily="2"/>
              </a:rPr>
              <a:t>Informations- und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3225" y="1066800"/>
            <a:ext cx="11379200" cy="515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40">
                <a:solidFill>
                  <a:srgbClr val="2A2522"/>
                </a:solidFill>
                <a:latin typeface="Arial" panose="02020603050405020304" pitchFamily="2"/>
              </a:rPr>
              <a:t>Neue Grundschulempfehlung </a:t>
            </a:r>
          </a:p>
          <a:p>
            <a:pPr marL="182880" marR="45720" indent="0" algn="l">
              <a:lnSpc>
                <a:spcPts val="2500"/>
              </a:lnSpc>
              <a:spcBef>
                <a:spcPts val="2205"/>
              </a:spcBef>
              <a:spcAft>
                <a:spcPts val="0"/>
              </a:spcAft>
            </a:pPr>
            <a:r>
              <a:rPr lang="de-DE" sz="1600" spc="0">
                <a:solidFill>
                  <a:srgbClr val="2A2522"/>
                </a:solidFill>
                <a:latin typeface="Verdana" panose="02020603050405020304" pitchFamily="2"/>
              </a:rPr>
              <a:t>Ab dem Schuljahr 2024/2025 ist die </a:t>
            </a:r>
            <a:r>
              <a:rPr lang="de-DE" sz="1600" b="1" spc="0">
                <a:solidFill>
                  <a:srgbClr val="2A2522"/>
                </a:solidFill>
                <a:latin typeface="Verdana" panose="02020603050405020304" pitchFamily="2"/>
              </a:rPr>
              <a:t>Grundlage der Empfehlung in NAVi 4 BW </a:t>
            </a:r>
            <a:r>
              <a:rPr lang="de-DE" sz="1600" spc="0">
                <a:solidFill>
                  <a:srgbClr val="2A2522"/>
                </a:solidFill>
                <a:latin typeface="Verdana" panose="02020603050405020304" pitchFamily="2"/>
              </a:rPr>
              <a:t>für alle auf der Grundschule aufbauenden Schularten und deren Niveaustufen (G, M, E) </a:t>
            </a:r>
          </a:p>
          <a:p>
            <a:pPr marL="182880" marR="0" indent="182880" algn="l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40">
                <a:solidFill>
                  <a:srgbClr val="2A2522"/>
                </a:solidFill>
                <a:latin typeface="Verdana" panose="02020603050405020304" pitchFamily="2"/>
              </a:rPr>
              <a:t>die </a:t>
            </a:r>
            <a:r>
              <a:rPr lang="de-DE" sz="1600" b="1" spc="-40">
                <a:solidFill>
                  <a:srgbClr val="2A2522"/>
                </a:solidFill>
                <a:latin typeface="Verdana" panose="02020603050405020304" pitchFamily="2"/>
              </a:rPr>
              <a:t>Empfehlung der Klassenkonferenz </a:t>
            </a:r>
            <a:r>
              <a:rPr lang="de-DE" sz="1600" spc="-40">
                <a:solidFill>
                  <a:srgbClr val="2A2522"/>
                </a:solidFill>
                <a:latin typeface="Verdana" panose="02020603050405020304" pitchFamily="2"/>
              </a:rPr>
              <a:t>aufgrund der </a:t>
            </a:r>
            <a:r>
              <a:rPr lang="de-DE" sz="1600" b="1" spc="-40">
                <a:solidFill>
                  <a:srgbClr val="2A2522"/>
                </a:solidFill>
                <a:latin typeface="Verdana" panose="02020603050405020304" pitchFamily="2"/>
              </a:rPr>
              <a:t>pädagogischen Gesamtwürdigung </a:t>
            </a:r>
            <a:r>
              <a:rPr lang="de-DE" sz="1600" spc="-40">
                <a:solidFill>
                  <a:srgbClr val="2A2522"/>
                </a:solidFill>
                <a:latin typeface="Verdana" panose="02020603050405020304" pitchFamily="2"/>
              </a:rPr>
              <a:t>, </a:t>
            </a:r>
          </a:p>
          <a:p>
            <a:pPr marL="182880" marR="0" indent="182880" algn="l">
              <a:lnSpc>
                <a:spcPts val="2000"/>
              </a:lnSpc>
              <a:spcBef>
                <a:spcPts val="153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45">
                <a:solidFill>
                  <a:srgbClr val="2A2522"/>
                </a:solidFill>
                <a:latin typeface="Verdana" panose="02020603050405020304" pitchFamily="2"/>
              </a:rPr>
              <a:t>das </a:t>
            </a:r>
            <a:r>
              <a:rPr lang="de-DE" sz="1600" b="1" spc="-45">
                <a:solidFill>
                  <a:srgbClr val="2A2522"/>
                </a:solidFill>
                <a:latin typeface="Verdana" panose="02020603050405020304" pitchFamily="2"/>
              </a:rPr>
              <a:t>Ergebnis der Kompetenzmessung Kompass 4 </a:t>
            </a:r>
            <a:r>
              <a:rPr lang="de-DE" sz="1600" spc="-45">
                <a:solidFill>
                  <a:srgbClr val="2A2522"/>
                </a:solidFill>
                <a:latin typeface="Verdana" panose="02020603050405020304" pitchFamily="2"/>
              </a:rPr>
              <a:t>und </a:t>
            </a:r>
          </a:p>
          <a:p>
            <a:pPr marL="182880" marR="0" indent="182880" algn="l">
              <a:lnSpc>
                <a:spcPts val="2000"/>
              </a:lnSpc>
              <a:spcBef>
                <a:spcPts val="156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0">
                <a:solidFill>
                  <a:srgbClr val="2A2522"/>
                </a:solidFill>
                <a:latin typeface="Verdana" panose="02020603050405020304" pitchFamily="2"/>
              </a:rPr>
              <a:t>der </a:t>
            </a:r>
            <a:r>
              <a:rPr lang="de-DE" sz="1600" b="1" spc="-50">
                <a:solidFill>
                  <a:srgbClr val="2A2522"/>
                </a:solidFill>
                <a:latin typeface="Verdana" panose="02020603050405020304" pitchFamily="2"/>
              </a:rPr>
              <a:t>Elternwille</a:t>
            </a:r>
            <a:r>
              <a:rPr lang="de-DE" sz="1600" spc="-50">
                <a:solidFill>
                  <a:srgbClr val="2A2522"/>
                </a:solidFill>
                <a:latin typeface="Verdana" panose="02020603050405020304" pitchFamily="2"/>
              </a:rPr>
              <a:t>. </a:t>
            </a:r>
          </a:p>
          <a:p>
            <a:pPr marL="182880" marR="45720" indent="0" algn="l">
              <a:lnSpc>
                <a:spcPts val="2500"/>
              </a:lnSpc>
              <a:spcBef>
                <a:spcPts val="1105"/>
              </a:spcBef>
              <a:spcAft>
                <a:spcPts val="6355"/>
              </a:spcAft>
            </a:pP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Zusammen mit der Halbjahresinformation Klasse 4 erhalten die Erziehungsberechtigten in einem </a:t>
            </a:r>
            <a:r>
              <a:rPr lang="de-DE" sz="1600" b="1" spc="-35">
                <a:solidFill>
                  <a:srgbClr val="2A2522"/>
                </a:solidFill>
                <a:latin typeface="Verdana" panose="02020603050405020304" pitchFamily="2"/>
              </a:rPr>
              <a:t>Formularsatz die zusammenfassende „Rückmeldung für den weiteren Bildungsweg“ </a:t>
            </a: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(Blatt 1) ausgehändigt. Dieser enthält auch die </a:t>
            </a:r>
            <a:r>
              <a:rPr lang="de-DE" sz="1600" b="1" spc="-35">
                <a:solidFill>
                  <a:srgbClr val="2A2522"/>
                </a:solidFill>
                <a:latin typeface="Verdana" panose="02020603050405020304" pitchFamily="2"/>
              </a:rPr>
              <a:t>„Empfehlung der Klassenkonferenz für den weiteren Bildungsweg“ </a:t>
            </a: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(Blatt 2) aufgrund der pädagogischen Gesamtwürdigung sowie ein </a:t>
            </a:r>
            <a:r>
              <a:rPr lang="de-DE" sz="1600" b="1" spc="-35">
                <a:solidFill>
                  <a:srgbClr val="2A2522"/>
                </a:solidFill>
                <a:latin typeface="Verdana" panose="02020603050405020304" pitchFamily="2"/>
              </a:rPr>
              <a:t>„Formular für die Anmeldung“ </a:t>
            </a: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(Blatt 3) an der weiterführenden Schule.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405130" y="3335020"/>
            <a:ext cx="11544300" cy="563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2400"/>
              </a:spcAft>
            </a:pPr>
            <a:r>
              <a:rPr lang="de-DE" sz="1650" spc="100">
                <a:solidFill>
                  <a:srgbClr val="2A2522"/>
                </a:solidFill>
                <a:latin typeface="Tahoma" panose="02020603050405020304" pitchFamily="2"/>
              </a:rPr>
              <a:t>(wird angeboten an der Werkrealschule, Hauptschule, der Realschule und der Gemeinschaftsschule)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405130" y="4279900"/>
            <a:ext cx="11544300" cy="566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2450"/>
              </a:spcAft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(wird angeboten an der Realschule und der Gemeinschaftsschule)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405130" y="5227955"/>
            <a:ext cx="11544300" cy="993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5785"/>
              </a:spcAft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(wird angeboten an der Gemeinschaftsschule und dem Gymnasium)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320675" y="1753235"/>
            <a:ext cx="11544300" cy="2602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41148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Für eine </a:t>
            </a:r>
            <a:r>
              <a:rPr lang="de-DE" sz="1650" b="1" spc="70">
                <a:solidFill>
                  <a:srgbClr val="2A2522"/>
                </a:solidFill>
                <a:latin typeface="Tahoma" panose="02020603050405020304" pitchFamily="2"/>
              </a:rPr>
              <a:t>Anmeldung am Gymnasium </a:t>
            </a: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muss ergänzend zum Elternwillen entweder </a:t>
            </a:r>
          </a:p>
          <a:p>
            <a:pPr marL="411480" marR="0" indent="320040" algn="l">
              <a:lnSpc>
                <a:spcPts val="2100"/>
              </a:lnSpc>
              <a:spcBef>
                <a:spcPts val="291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die </a:t>
            </a:r>
            <a:r>
              <a:rPr lang="de-DE" sz="1650" b="1" spc="70">
                <a:solidFill>
                  <a:srgbClr val="2A2522"/>
                </a:solidFill>
                <a:latin typeface="Tahoma" panose="02020603050405020304" pitchFamily="2"/>
              </a:rPr>
              <a:t>Entscheidung der Klassenkonferenz </a:t>
            </a: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aufgrund der pädagogischen Gesamtwürdigung oder </a:t>
            </a:r>
          </a:p>
          <a:p>
            <a:pPr marL="411480" marR="0" indent="320040" algn="l">
              <a:lnSpc>
                <a:spcPts val="2100"/>
              </a:lnSpc>
              <a:spcBef>
                <a:spcPts val="155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30">
                <a:solidFill>
                  <a:srgbClr val="2A2522"/>
                </a:solidFill>
                <a:latin typeface="Tahoma" panose="02020603050405020304" pitchFamily="2"/>
              </a:rPr>
              <a:t>das </a:t>
            </a:r>
            <a:r>
              <a:rPr lang="de-DE" sz="1650" b="1" spc="30">
                <a:solidFill>
                  <a:srgbClr val="2A2522"/>
                </a:solidFill>
                <a:latin typeface="Tahoma" panose="02020603050405020304" pitchFamily="2"/>
              </a:rPr>
              <a:t>Ergebnis der Kompetenzmessung Kompass 4 </a:t>
            </a:r>
          </a:p>
          <a:p>
            <a:pPr marL="411480" marR="0" indent="0" algn="l">
              <a:lnSpc>
                <a:spcPts val="2000"/>
              </a:lnSpc>
              <a:spcBef>
                <a:spcPts val="2925"/>
              </a:spcBef>
              <a:spcAft>
                <a:spcPts val="4895"/>
              </a:spcAft>
            </a:pPr>
            <a:r>
              <a:rPr lang="de-DE" sz="1650" spc="90">
                <a:solidFill>
                  <a:srgbClr val="2A2522"/>
                </a:solidFill>
                <a:latin typeface="Tahoma" panose="02020603050405020304" pitchFamily="2"/>
              </a:rPr>
              <a:t>eine Empfehlung für das Gymnasium aussprechen.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320675" y="4737100"/>
            <a:ext cx="11544300" cy="148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11480" marR="0" indent="0" algn="l">
              <a:lnSpc>
                <a:spcPts val="2000"/>
              </a:lnSpc>
              <a:spcAft>
                <a:spcPts val="9650"/>
              </a:spcAft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(Deutsch, Mathematik sowie überfachliche Kompetenzen) ablegen, der dann endgültig entscheidet.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384810" y="2377440"/>
            <a:ext cx="11544300" cy="955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1051560" marR="2651760" indent="320040" algn="l">
              <a:lnSpc>
                <a:spcPts val="2500"/>
              </a:lnSpc>
              <a:spcAft>
                <a:spcPts val="247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Das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Anmeldeformular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hierzu wird mit dem Formularsatz zusammen mit der Halbjahresinformation Klasse 4 ausgegeben (Blatt 4).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384810" y="3332480"/>
            <a:ext cx="11544300" cy="1261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51560" marR="0" indent="320040" algn="l">
              <a:lnSpc>
                <a:spcPts val="25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Das Ergebnis des Potenzialtests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entscheidet dann abschließend über </a:t>
            </a:r>
            <a:br/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die Möglichkeit der Aufnahme am Gymnasium. </a:t>
            </a:r>
          </a:p>
          <a:p>
            <a:pPr marL="1051560" marR="0" indent="320040" algn="l">
              <a:lnSpc>
                <a:spcPts val="2000"/>
              </a:lnSpc>
              <a:spcBef>
                <a:spcPts val="291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85">
                <a:solidFill>
                  <a:srgbClr val="2A2522"/>
                </a:solidFill>
                <a:latin typeface="Tahoma" panose="02020603050405020304" pitchFamily="2"/>
              </a:rPr>
              <a:t>Der Test wird vom Institut für Bildungsanalysen Baden-Württemberg (IBBW) auf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384810" y="5596890"/>
            <a:ext cx="11544300" cy="624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000"/>
              </a:lnSpc>
              <a:spcAft>
                <a:spcPts val="2880"/>
              </a:spcAft>
            </a:pPr>
            <a:r>
              <a:rPr lang="de-DE" sz="1650" spc="85">
                <a:solidFill>
                  <a:srgbClr val="2A2522"/>
                </a:solidFill>
                <a:latin typeface="Tahoma" panose="02020603050405020304" pitchFamily="2"/>
              </a:rPr>
              <a:t>Weitere Informationen werden rechtzeitig zur Verfügung gestellt.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3120"/>
            <a:ext cx="2380615" cy="55181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10058400" cy="1619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0330" rIns="0" bIns="0" anchor="t"/>
          <a:lstStyle/>
          <a:p>
            <a:pPr marL="0" marR="91440" indent="0" algn="l">
              <a:lnSpc>
                <a:spcPts val="5400"/>
              </a:lnSpc>
              <a:spcAft>
                <a:spcPts val="1115"/>
              </a:spcAft>
            </a:pPr>
            <a:r>
              <a:rPr lang="de-DE" sz="5350" b="1" spc="-135">
                <a:solidFill>
                  <a:srgbClr val="2A2521"/>
                </a:solidFill>
                <a:latin typeface="Times New Roman" panose="02020603050405020304" pitchFamily="1"/>
              </a:rPr>
              <a:t>Übergang von der Grundschule in die weiterführenden Schularten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405130" y="5235575"/>
            <a:ext cx="10058400" cy="677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" marR="0" indent="0" algn="l">
              <a:lnSpc>
                <a:spcPts val="2000"/>
              </a:lnSpc>
              <a:spcAft>
                <a:spcPts val="3310"/>
              </a:spcAft>
            </a:pPr>
            <a:r>
              <a:rPr lang="de-DE" sz="1600" spc="0">
                <a:solidFill>
                  <a:srgbClr val="2A2521"/>
                </a:solidFill>
                <a:latin typeface="Verdana" panose="02020603050405020304" pitchFamily="2"/>
              </a:rPr>
              <a:t>Präsentation für die Info-4-Veranstaltung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340360" y="698500"/>
            <a:ext cx="11544300" cy="360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>
            <a:normAutofit fontScale="95000"/>
          </a:bodyPr>
          <a:lstStyle/>
          <a:p>
            <a:pPr marL="36576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50">
                <a:solidFill>
                  <a:srgbClr val="2A2522"/>
                </a:solidFill>
                <a:latin typeface="Arial" panose="02020603050405020304" pitchFamily="2"/>
              </a:rPr>
              <a:t>Zeitlicher Überblick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94690" y="1487170"/>
          <a:ext cx="11125200" cy="4263898"/>
        </p:xfrm>
        <a:graphic>
          <a:graphicData uri="http://schemas.openxmlformats.org/drawingml/2006/table">
            <a:tbl>
              <a:tblPr/>
              <a:tblGrid>
                <a:gridCol w="351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3730">
                <a:tc gridSpan="3">
                  <a:txBody>
                    <a:bodyPr/>
                    <a:lstStyle/>
                    <a:p>
                      <a:pPr marL="82550" marR="0" indent="0" algn="l">
                        <a:lnSpc>
                          <a:spcPts val="2000"/>
                        </a:lnSpc>
                        <a:spcBef>
                          <a:spcPts val="1630"/>
                        </a:spcBef>
                        <a:spcAft>
                          <a:spcPts val="1275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Informationsabend der Grundschule mit den weiterführenden Schulen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265" marR="0" indent="0" algn="l">
                        <a:lnSpc>
                          <a:spcPts val="2000"/>
                        </a:lnSpc>
                        <a:spcBef>
                          <a:spcPts val="1630"/>
                        </a:spcBef>
                        <a:spcAft>
                          <a:spcPts val="1275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Oktober – Dezember 2025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82550" marR="0" indent="0" algn="l">
                        <a:lnSpc>
                          <a:spcPts val="2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Kompetenzmessung Kompass 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265" marR="0" indent="0" algn="l">
                        <a:lnSpc>
                          <a:spcPts val="2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November 2025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990"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05">
                <a:tc gridSpan="3">
                  <a:txBody>
                    <a:bodyPr/>
                    <a:lstStyle/>
                    <a:p>
                      <a:pPr marL="82550" marR="0" indent="0" algn="l">
                        <a:lnSpc>
                          <a:spcPts val="2000"/>
                        </a:lnSpc>
                        <a:spcBef>
                          <a:spcPts val="1580"/>
                        </a:spcBef>
                        <a:spcAft>
                          <a:spcPts val="1345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Beratung der Eltern durch die Grundschullehrkräfte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265" marR="0" indent="0" algn="l">
                        <a:lnSpc>
                          <a:spcPts val="2000"/>
                        </a:lnSpc>
                        <a:spcBef>
                          <a:spcPts val="1580"/>
                        </a:spcBef>
                        <a:spcAft>
                          <a:spcPts val="1350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Dezember 2025 – Januar 2026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290">
                <a:tc gridSpan="3">
                  <a:txBody>
                    <a:bodyPr/>
                    <a:lstStyle/>
                    <a:p>
                      <a:pPr marL="68580" marR="1440180" indent="0" algn="l">
                        <a:lnSpc>
                          <a:spcPts val="2500"/>
                        </a:lnSpc>
                        <a:spcBef>
                          <a:spcPts val="1085"/>
                        </a:spcBef>
                        <a:spcAft>
                          <a:spcPts val="1175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Ausgabe der Halbjahresinformation mit der Rückmeldung für den weiteren Bildungsweg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1440" marR="0" indent="0" algn="l">
                        <a:lnSpc>
                          <a:spcPts val="2500"/>
                        </a:lnSpc>
                        <a:spcBef>
                          <a:spcPts val="1080"/>
                        </a:spcBef>
                        <a:spcAft>
                          <a:spcPts val="1180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Ende 1. Schulhalbjahr / </a:t>
                      </a:r>
                      <a:br/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6. Februar 2026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15">
                <a:tc gridSpan="2">
                  <a:txBody>
                    <a:bodyPr/>
                    <a:lstStyle/>
                    <a:p>
                      <a:pPr marL="82550" marR="0" indent="0" algn="l">
                        <a:lnSpc>
                          <a:spcPts val="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Potenzialtest für die Aufnahme in das Gymnasium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8265" marR="0" indent="0" algn="l">
                        <a:lnSpc>
                          <a:spcPts val="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Februar / März 2026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635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sz="10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3730">
                <a:tc gridSpan="3">
                  <a:txBody>
                    <a:bodyPr/>
                    <a:lstStyle/>
                    <a:p>
                      <a:pPr marL="82550" marR="0" indent="0" algn="l">
                        <a:lnSpc>
                          <a:spcPts val="2000"/>
                        </a:lnSpc>
                        <a:spcBef>
                          <a:spcPts val="1650"/>
                        </a:spcBef>
                        <a:spcAft>
                          <a:spcPts val="1250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Anmeldung an einer weiterführenden Schule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8265" marR="0" indent="0" algn="l">
                        <a:lnSpc>
                          <a:spcPts val="2000"/>
                        </a:lnSpc>
                        <a:spcBef>
                          <a:spcPts val="1650"/>
                        </a:spcBef>
                        <a:spcAft>
                          <a:spcPts val="1255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9. – 12. März 2026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635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D6D2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40360" y="6221095"/>
          <a:ext cx="11544300" cy="332105"/>
        </p:xfrm>
        <a:graphic>
          <a:graphicData uri="http://schemas.openxmlformats.org/drawingml/2006/table">
            <a:tbl>
              <a:tblPr/>
              <a:tblGrid>
                <a:gridCol w="144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414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10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Gerader Verbinder 7"/>
          <p:cNvCxnSpPr/>
          <p:nvPr/>
        </p:nvCxnSpPr>
        <p:spPr>
          <a:xfrm>
            <a:off x="694690" y="5589905"/>
            <a:ext cx="11125835" cy="0"/>
          </a:xfrm>
          <a:prstGeom prst="line">
            <a:avLst/>
          </a:prstGeom>
          <a:ln w="6350" cmpd="sng">
            <a:solidFill>
              <a:srgbClr val="2A2522"/>
            </a:solidFill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316230" y="1460500"/>
            <a:ext cx="11544300" cy="47605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41148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35">
                <a:solidFill>
                  <a:srgbClr val="2A2522"/>
                </a:solidFill>
                <a:latin typeface="Arial" panose="02020603050405020304" pitchFamily="2"/>
              </a:rPr>
              <a:t>Eltern und Erziehungsberechtigte </a:t>
            </a:r>
          </a:p>
          <a:p>
            <a:pPr marL="822960" marR="0" indent="274320" algn="l">
              <a:lnSpc>
                <a:spcPts val="2000"/>
              </a:lnSpc>
              <a:spcBef>
                <a:spcPts val="288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100">
                <a:solidFill>
                  <a:srgbClr val="2A2522"/>
                </a:solidFill>
                <a:latin typeface="Tahoma" panose="02020603050405020304" pitchFamily="2"/>
              </a:rPr>
              <a:t>deren Kind einen Anspruch auf ein sonderpädagogisches Bildungsangebot hat, </a:t>
            </a:r>
          </a:p>
          <a:p>
            <a:pPr marL="822960" marR="0" indent="274320" algn="l">
              <a:lnSpc>
                <a:spcPts val="2000"/>
              </a:lnSpc>
              <a:spcBef>
                <a:spcPts val="121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der voraussichtlich auch in Klassenstufe 5 fortbesteht </a:t>
            </a:r>
          </a:p>
          <a:p>
            <a:pPr marL="822960" marR="0" indent="274320" algn="l">
              <a:lnSpc>
                <a:spcPts val="2000"/>
              </a:lnSpc>
              <a:spcBef>
                <a:spcPts val="124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und die ein inklusives Bildungsangebot wünschen, </a:t>
            </a:r>
          </a:p>
          <a:p>
            <a:pPr marL="457200" marR="0" indent="0" algn="l">
              <a:lnSpc>
                <a:spcPts val="2000"/>
              </a:lnSpc>
              <a:spcBef>
                <a:spcPts val="4485"/>
              </a:spcBef>
              <a:spcAft>
                <a:spcPts val="16775"/>
              </a:spcAft>
            </a:pPr>
            <a:r>
              <a:rPr lang="de-DE" sz="1650" spc="40">
                <a:solidFill>
                  <a:srgbClr val="2A2522"/>
                </a:solidFill>
                <a:latin typeface="Tahoma" panose="02020603050405020304" pitchFamily="2"/>
              </a:rPr>
              <a:t>werden gebeten, sich </a:t>
            </a:r>
            <a:r>
              <a:rPr lang="de-DE" sz="1650" b="1" spc="40">
                <a:solidFill>
                  <a:srgbClr val="2A2522"/>
                </a:solidFill>
                <a:latin typeface="Tahoma" panose="02020603050405020304" pitchFamily="2"/>
              </a:rPr>
              <a:t>zeitnah an das zuständige Staatliche Schulamt zu wenden.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16230" y="6221095"/>
          <a:ext cx="11544300" cy="332105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2075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11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16295" y="0"/>
            <a:ext cx="6275705" cy="68580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8305" y="0"/>
            <a:ext cx="4889500" cy="5916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8465" rIns="0" bIns="0" anchor="t"/>
          <a:lstStyle/>
          <a:p>
            <a:pPr marL="0" marR="0" indent="0" algn="l">
              <a:lnSpc>
                <a:spcPts val="5400"/>
              </a:lnSpc>
              <a:spcAft>
                <a:spcPts val="0"/>
              </a:spcAft>
            </a:pPr>
            <a:r>
              <a:rPr lang="de-DE" sz="5300" b="1" spc="-114">
                <a:solidFill>
                  <a:srgbClr val="2A2522"/>
                </a:solidFill>
                <a:latin typeface="Times New Roman" panose="02020603050405020304" pitchFamily="1"/>
              </a:rPr>
              <a:t>Die </a:t>
            </a:r>
          </a:p>
          <a:p>
            <a:pPr marL="0" marR="0" indent="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5300" b="1" spc="-135">
                <a:solidFill>
                  <a:srgbClr val="2A2522"/>
                </a:solidFill>
                <a:latin typeface="Times New Roman" panose="02020603050405020304" pitchFamily="1"/>
              </a:rPr>
              <a:t>weiterführenden Schularten </a:t>
            </a:r>
          </a:p>
          <a:p>
            <a:pPr marL="0" marR="0" indent="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5300" b="1" spc="-120">
                <a:solidFill>
                  <a:srgbClr val="2A2522"/>
                </a:solidFill>
                <a:latin typeface="Times New Roman" panose="02020603050405020304" pitchFamily="1"/>
              </a:rPr>
              <a:t>in Baden-</a:t>
            </a:r>
            <a:r>
              <a:rPr lang="de-DE" sz="10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  <a:p>
            <a:pPr marL="0" marR="0" indent="0" algn="l">
              <a:lnSpc>
                <a:spcPts val="5400"/>
              </a:lnSpc>
              <a:spcBef>
                <a:spcPts val="0"/>
              </a:spcBef>
              <a:spcAft>
                <a:spcPts val="16285"/>
              </a:spcAft>
            </a:pPr>
            <a:r>
              <a:rPr lang="de-DE" sz="5300" b="1" spc="-114">
                <a:solidFill>
                  <a:srgbClr val="2A2522"/>
                </a:solidFill>
                <a:latin typeface="Times New Roman" panose="02020603050405020304" pitchFamily="1"/>
              </a:rPr>
              <a:t>Württemberg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0" y="0"/>
          <a:ext cx="12188825" cy="3060065"/>
        </p:xfrm>
        <a:graphic>
          <a:graphicData uri="http://schemas.openxmlformats.org/drawingml/2006/table">
            <a:tbl>
              <a:tblPr/>
              <a:tblGrid>
                <a:gridCol w="304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5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006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000" spc="0">
                          <a:solidFill>
                            <a:srgbClr val="2A2522"/>
                          </a:solidFill>
                          <a:latin typeface="Times New Roman" panose="02020603050405020304" pitchFamily="1"/>
                        </a:rPr>
                        <a:t>Werkrealschule, </a:t>
                      </a:r>
                    </a:p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7120"/>
                        </a:spcAft>
                      </a:pPr>
                      <a:r>
                        <a:rPr lang="de-DE" sz="3000" spc="0">
                          <a:solidFill>
                            <a:srgbClr val="2A2522"/>
                          </a:solidFill>
                          <a:latin typeface="Times New Roman" panose="02020603050405020304" pitchFamily="1"/>
                        </a:rPr>
                        <a:t>Hauptschule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10885"/>
                        </a:spcBef>
                        <a:spcAft>
                          <a:spcPts val="10140"/>
                        </a:spcAft>
                      </a:pPr>
                      <a:r>
                        <a:rPr lang="de-DE" sz="3000" spc="0">
                          <a:solidFill>
                            <a:srgbClr val="FFFB00"/>
                          </a:solidFill>
                          <a:latin typeface="Times New Roman" panose="02020603050405020304" pitchFamily="1"/>
                        </a:rPr>
                        <a:t>Realschule </a:t>
                      </a:r>
                    </a:p>
                  </a:txBody>
                  <a:tcPr marL="0" marR="0" marT="0" marB="0" anchor="ctr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A25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10885"/>
                        </a:spcBef>
                        <a:spcAft>
                          <a:spcPts val="10140"/>
                        </a:spcAft>
                      </a:pPr>
                      <a:r>
                        <a:rPr lang="de-DE" sz="3000" spc="0">
                          <a:solidFill>
                            <a:srgbClr val="2A2522"/>
                          </a:solidFill>
                          <a:latin typeface="Times New Roman" panose="02020603050405020304" pitchFamily="1"/>
                        </a:rPr>
                        <a:t>Gymnasium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3000" spc="0">
                          <a:solidFill>
                            <a:srgbClr val="FFFB00"/>
                          </a:solidFill>
                          <a:latin typeface="Times New Roman" panose="02020603050405020304" pitchFamily="1"/>
                        </a:rPr>
                        <a:t>Gemeinschafts-</a:t>
                      </a:r>
                      <a:r>
                        <a:rPr lang="de-DE" sz="100">
                          <a:solidFill>
                            <a:srgbClr val="000000"/>
                          </a:solidFill>
                          <a:latin typeface="Times New Roman" panose="02020603050405020304" pitchFamily="1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7120"/>
                        </a:spcAft>
                      </a:pPr>
                      <a:r>
                        <a:rPr lang="de-DE" sz="3000" spc="0">
                          <a:solidFill>
                            <a:srgbClr val="FFFB00"/>
                          </a:solidFill>
                          <a:latin typeface="Times New Roman" panose="02020603050405020304" pitchFamily="1"/>
                        </a:rPr>
                        <a:t>schule </a:t>
                      </a:r>
                    </a:p>
                  </a:txBody>
                  <a:tcPr marL="0" marR="0" marT="0" marB="0" anchor="ctr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2A2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0" y="3429000"/>
            <a:ext cx="12192000" cy="2792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1148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750" spc="85">
                <a:solidFill>
                  <a:srgbClr val="2A2522"/>
                </a:solidFill>
                <a:latin typeface="Arial" panose="02020603050405020304" pitchFamily="2"/>
              </a:rPr>
              <a:t>Alle weiterführenden Schularten </a:t>
            </a:r>
          </a:p>
          <a:p>
            <a:pPr marL="777240" marR="0" indent="274320" algn="l">
              <a:lnSpc>
                <a:spcPts val="2200"/>
              </a:lnSpc>
              <a:spcBef>
                <a:spcPts val="212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0">
                <a:solidFill>
                  <a:srgbClr val="2A2522"/>
                </a:solidFill>
                <a:latin typeface="Arial" panose="02020603050405020304" pitchFamily="2"/>
              </a:rPr>
              <a:t>fördern Schülerinnen und Schüler auf ihrem Leistungsstand und geben eine Rückmeldung zu diesem.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5">
                <a:solidFill>
                  <a:srgbClr val="2A2522"/>
                </a:solidFill>
                <a:latin typeface="Arial" panose="02020603050405020304" pitchFamily="2"/>
              </a:rPr>
              <a:t>begleiten Schülerinnen und Schüler durch Mentoring.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35">
                <a:solidFill>
                  <a:srgbClr val="2A2522"/>
                </a:solidFill>
                <a:latin typeface="Arial" panose="02020603050405020304" pitchFamily="2"/>
              </a:rPr>
              <a:t>bieten die Berufliche Orientierung an.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0">
                <a:solidFill>
                  <a:srgbClr val="2A2522"/>
                </a:solidFill>
                <a:latin typeface="Arial" panose="02020603050405020304" pitchFamily="2"/>
              </a:rPr>
              <a:t>bieten inklusive Bildungsangebote an.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750" spc="45">
                <a:solidFill>
                  <a:srgbClr val="2A2522"/>
                </a:solidFill>
                <a:latin typeface="Arial" panose="02020603050405020304" pitchFamily="2"/>
              </a:rPr>
              <a:t>unterrichten das Fach Informatik und Medienbildung. </a:t>
            </a:r>
          </a:p>
          <a:p>
            <a:pPr marL="777240" marR="0" indent="274320" algn="l">
              <a:lnSpc>
                <a:spcPts val="2200"/>
              </a:lnSpc>
              <a:spcBef>
                <a:spcPts val="0"/>
              </a:spcBef>
              <a:spcAft>
                <a:spcPts val="4865"/>
              </a:spcAft>
              <a:buFont typeface="Symbol"/>
              <a:buChar char="·"/>
            </a:pPr>
            <a:r>
              <a:rPr lang="de-DE" sz="1750" spc="45">
                <a:solidFill>
                  <a:srgbClr val="2A2522"/>
                </a:solidFill>
                <a:latin typeface="Arial" panose="02020603050405020304" pitchFamily="2"/>
              </a:rPr>
              <a:t>sichern eine Anschlussmöglichkeit.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2580" y="6221095"/>
          <a:ext cx="11544300" cy="332105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36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13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1376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9715500" cy="2299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r">
              <a:lnSpc>
                <a:spcPts val="5800"/>
              </a:lnSpc>
              <a:spcAft>
                <a:spcPts val="12120"/>
              </a:spcAft>
            </a:pPr>
            <a:r>
              <a:rPr lang="de-DE" sz="5350" b="1" spc="-125">
                <a:solidFill>
                  <a:srgbClr val="282522"/>
                </a:solidFill>
                <a:latin typeface="Times New Roman" panose="02020603050405020304" pitchFamily="1"/>
              </a:rPr>
              <a:t>Die Werkrealschule, Hauptschule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694690" y="835025"/>
            <a:ext cx="10909300" cy="135826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5025" y="853440"/>
            <a:ext cx="509270" cy="34417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04545" y="2237105"/>
            <a:ext cx="414655" cy="332105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/>
          <a:stretch>
            <a:fillRect/>
          </a:stretch>
        </p:blipFill>
        <p:spPr>
          <a:xfrm>
            <a:off x="798830" y="3745865"/>
            <a:ext cx="405130" cy="1670685"/>
          </a:xfrm>
          <a:prstGeom prst="rect">
            <a:avLst/>
          </a:prstGeom>
        </p:spPr>
      </p:pic>
      <p:pic>
        <p:nvPicPr>
          <p:cNvPr id="23" name="Grafik 22"/>
          <p:cNvPicPr/>
          <p:nvPr/>
        </p:nvPicPr>
        <p:blipFill>
          <a:blip r:embed="rId5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765175" y="431800"/>
            <a:ext cx="3657600" cy="403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1080"/>
              </a:spcAft>
            </a:pPr>
            <a:r>
              <a:rPr lang="de-DE" sz="1800" b="1" spc="35">
                <a:solidFill>
                  <a:srgbClr val="2A2522"/>
                </a:solidFill>
                <a:latin typeface="Arial" panose="02020603050405020304" pitchFamily="2"/>
              </a:rPr>
              <a:t>Die Werkrealschule, Hauptschule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77190" y="835025"/>
          <a:ext cx="11544300" cy="1289685"/>
        </p:xfrm>
        <a:graphic>
          <a:graphicData uri="http://schemas.openxmlformats.org/drawingml/2006/table">
            <a:tbl>
              <a:tblPr/>
              <a:tblGrid>
                <a:gridCol w="96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968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50265" indent="0" algn="r">
                        <a:lnSpc>
                          <a:spcPts val="1700"/>
                        </a:lnSpc>
                        <a:spcBef>
                          <a:spcPts val="1015"/>
                        </a:spcBef>
                        <a:spcAft>
                          <a:spcPts val="7435"/>
                        </a:spcAft>
                      </a:pPr>
                      <a:r>
                        <a:rPr lang="de-DE" sz="140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Profil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8680" marR="317500" indent="27432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Konzentration auf die Förderung der Basiskompetenzen ab Klasse 5 </a:t>
                      </a:r>
                    </a:p>
                    <a:p>
                      <a:pPr marL="868680" marR="31750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hohe Praxisorientierung mit Berufsweltbezug im Unterricht </a:t>
                      </a:r>
                    </a:p>
                    <a:p>
                      <a:pPr marL="868680" marR="31750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besondere Förderung praktischer Begabungen, Neigungen und Leistungen </a:t>
                      </a:r>
                    </a:p>
                    <a:p>
                      <a:pPr marL="868680" marR="31750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enge Verzahnung mit örtlichen außerschulischen Kooperationspartnern und Betrieben </a:t>
                      </a:r>
                    </a:p>
                    <a:p>
                      <a:pPr marL="868680" marR="31750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7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Inklusive Bildungsangebote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3657600" y="2193290"/>
            <a:ext cx="7696200" cy="912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>
            <a:normAutofit fontScale="72500" lnSpcReduction="20000"/>
          </a:bodyPr>
          <a:lstStyle/>
          <a:p>
            <a:pPr marL="0" marR="0" indent="274320" algn="l">
              <a:lnSpc>
                <a:spcPts val="16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Orientierung an lebensnahen Sachverhalten und Aufgabenstellungen </a:t>
            </a:r>
          </a:p>
          <a:p>
            <a:pPr marL="0" marR="0" indent="27432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klar strukturierter Unterricht im Klassenverbund </a:t>
            </a:r>
          </a:p>
          <a:p>
            <a:pPr marL="0" marR="0" indent="274320" algn="l">
              <a:lnSpc>
                <a:spcPts val="1800"/>
              </a:lnSpc>
              <a:spcBef>
                <a:spcPts val="275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Lernen auf dem grundlegenden Niveau in allen Fächern </a:t>
            </a:r>
          </a:p>
          <a:p>
            <a:pPr marL="0" marR="0" indent="274320" algn="l">
              <a:lnSpc>
                <a:spcPts val="17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Unterricht im festen Klassenverbund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3818890" y="3105785"/>
            <a:ext cx="7534910" cy="673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78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spc="60">
                <a:solidFill>
                  <a:srgbClr val="2A2522"/>
                </a:solidFill>
                <a:latin typeface="Tahoma" panose="02020603050405020304" pitchFamily="2"/>
              </a:rPr>
              <a:t>Enge Begleitung beim Lernen </a:t>
            </a:r>
          </a:p>
          <a:p>
            <a:pPr marL="91440" marR="0" indent="0" algn="l">
              <a:lnSpc>
                <a:spcPts val="1700"/>
              </a:lnSpc>
              <a:spcBef>
                <a:spcPts val="105"/>
              </a:spcBef>
              <a:spcAft>
                <a:spcPts val="1345"/>
              </a:spcAft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Motivation und Stärkung der Schülerinnen u. Schüler durch Klassenlehrkräfte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3938270" y="3779520"/>
            <a:ext cx="3492500" cy="40513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Technik </a:t>
            </a:r>
          </a:p>
          <a:p>
            <a:pPr marL="0" marR="0" indent="0" algn="l">
              <a:lnSpc>
                <a:spcPts val="1600"/>
              </a:lnSpc>
              <a:spcBef>
                <a:spcPts val="115"/>
              </a:spcBef>
              <a:spcAft>
                <a:spcPts val="0"/>
              </a:spcAft>
            </a:pPr>
            <a:r>
              <a:rPr lang="de-DE" sz="1400" spc="55">
                <a:solidFill>
                  <a:srgbClr val="2A2522"/>
                </a:solidFill>
                <a:latin typeface="Tahoma" panose="02020603050405020304" pitchFamily="2"/>
              </a:rPr>
              <a:t>Alltagskultur, Ernährung, Soziales (AES)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3818890" y="4184650"/>
            <a:ext cx="7534910" cy="741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935" rIns="0" bIns="0" anchor="t"/>
          <a:lstStyle/>
          <a:p>
            <a:pPr marL="137160" marR="0" indent="0" algn="l">
              <a:lnSpc>
                <a:spcPts val="1700"/>
              </a:lnSpc>
              <a:spcAft>
                <a:spcPts val="2195"/>
              </a:spcAft>
            </a:pPr>
            <a:r>
              <a:rPr lang="de-DE" sz="1400" spc="80">
                <a:solidFill>
                  <a:srgbClr val="2A2522"/>
                </a:solidFill>
                <a:latin typeface="Tahoma" panose="02020603050405020304" pitchFamily="2"/>
              </a:rPr>
              <a:t>Hauptschulabschluss in Klasse 9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3953510" y="4925695"/>
            <a:ext cx="7400290" cy="17970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Berufliche Ausbildung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3657600" y="5105400"/>
            <a:ext cx="7696200" cy="45085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2-jährige Berufsfachschule (mittlerer Bildungsabschluss, berufliche Grundbildung)* </a:t>
            </a:r>
          </a:p>
          <a:p>
            <a:pPr marL="0" marR="0" indent="27432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Wechsel an eine Realschule oder Gemeinschaftsschule (mittlerer Bildungsabschluss)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1499870" y="2193290"/>
            <a:ext cx="901700" cy="35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224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00" b="1" spc="-65">
                <a:solidFill>
                  <a:srgbClr val="2A2522"/>
                </a:solidFill>
                <a:latin typeface="Tahoma" panose="02020603050405020304" pitchFamily="2"/>
              </a:rPr>
              <a:t>Unterricht </a:t>
            </a: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1356360" y="3105785"/>
          <a:ext cx="2462530" cy="1978025"/>
        </p:xfrm>
        <a:graphic>
          <a:graphicData uri="http://schemas.openxmlformats.org/drawingml/2006/table">
            <a:tbl>
              <a:tblPr/>
              <a:tblGrid>
                <a:gridCol w="203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46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858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pPr marL="0" marR="6858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55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700"/>
                        </a:lnSpc>
                        <a:spcBef>
                          <a:spcPts val="1185"/>
                        </a:spcBef>
                        <a:spcAft>
                          <a:spcPts val="1795"/>
                        </a:spcAft>
                      </a:pPr>
                      <a:r>
                        <a:rPr lang="de-DE" sz="140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Wahlpflichtfächer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8580" indent="0" algn="r">
                        <a:lnSpc>
                          <a:spcPts val="18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pPr marL="0" marR="6858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775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700"/>
                        </a:lnSpc>
                        <a:spcBef>
                          <a:spcPts val="1210"/>
                        </a:spcBef>
                        <a:spcAft>
                          <a:spcPts val="810"/>
                        </a:spcAft>
                      </a:pPr>
                      <a:r>
                        <a:rPr lang="de-DE" sz="140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Abschluss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4455" indent="0" algn="r">
                        <a:lnSpc>
                          <a:spcPts val="1800"/>
                        </a:lnSpc>
                        <a:spcBef>
                          <a:spcPts val="975"/>
                        </a:spcBef>
                        <a:spcAft>
                          <a:spcPts val="92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600"/>
                        </a:lnSpc>
                        <a:spcBef>
                          <a:spcPts val="1185"/>
                        </a:spcBef>
                        <a:spcAft>
                          <a:spcPts val="0"/>
                        </a:spcAft>
                      </a:pPr>
                      <a:r>
                        <a:rPr lang="de-DE" sz="140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Anschluss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4455" indent="0" algn="r">
                        <a:lnSpc>
                          <a:spcPts val="1800"/>
                        </a:lnSpc>
                        <a:spcBef>
                          <a:spcPts val="855"/>
                        </a:spcBef>
                        <a:spcAft>
                          <a:spcPts val="105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322580" y="5765165"/>
            <a:ext cx="11544300" cy="455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1691640" marR="411480" indent="0" algn="l">
              <a:lnSpc>
                <a:spcPts val="1300"/>
              </a:lnSpc>
              <a:spcAft>
                <a:spcPts val="790"/>
              </a:spcAft>
            </a:pPr>
            <a:r>
              <a:rPr lang="de-DE" sz="1050" spc="0">
                <a:solidFill>
                  <a:srgbClr val="2A2522"/>
                </a:solidFill>
                <a:latin typeface="Tahoma" panose="02020603050405020304" pitchFamily="2"/>
              </a:rPr>
              <a:t>*Künftig ist angedacht, </a:t>
            </a:r>
            <a:r>
              <a:rPr lang="de-DE" sz="1050" b="1" spc="0">
                <a:solidFill>
                  <a:srgbClr val="2A2522"/>
                </a:solidFill>
                <a:latin typeface="Tahoma" panose="02020603050405020304" pitchFamily="2"/>
              </a:rPr>
              <a:t>Kooperationsnetzwerke mit Beruflichen Schulen </a:t>
            </a:r>
            <a:r>
              <a:rPr lang="de-DE" sz="1050" spc="0">
                <a:solidFill>
                  <a:srgbClr val="2A2522"/>
                </a:solidFill>
                <a:latin typeface="Tahoma" panose="02020603050405020304" pitchFamily="2"/>
              </a:rPr>
              <a:t>einzurichten, um den Übergang in eine Ausbildung zu erleichtern und eine praxisnahe Möglichkeit zu bieten, den Mittleren Schulabschluss zu erreichen. 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322580" y="6221095"/>
          <a:ext cx="11544300" cy="332105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636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15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569970"/>
            <a:ext cx="4279900" cy="2346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r">
              <a:lnSpc>
                <a:spcPts val="6300"/>
              </a:lnSpc>
              <a:spcAft>
                <a:spcPts val="11775"/>
              </a:spcAft>
            </a:pPr>
            <a:r>
              <a:rPr lang="de-DE" sz="5950" spc="-80">
                <a:solidFill>
                  <a:srgbClr val="2A2829"/>
                </a:solidFill>
                <a:latin typeface="Garamond" panose="02020603050405020304" pitchFamily="1"/>
              </a:rPr>
              <a:t>Die Realschule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5025" y="1051560"/>
            <a:ext cx="509270" cy="34417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10895" y="2673350"/>
            <a:ext cx="408305" cy="325755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4"/>
          <a:stretch>
            <a:fillRect/>
          </a:stretch>
        </p:blipFill>
        <p:spPr>
          <a:xfrm>
            <a:off x="804545" y="3892550"/>
            <a:ext cx="372110" cy="36830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5"/>
          <a:stretch>
            <a:fillRect/>
          </a:stretch>
        </p:blipFill>
        <p:spPr>
          <a:xfrm>
            <a:off x="829310" y="4401185"/>
            <a:ext cx="280035" cy="335280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6"/>
          <a:stretch>
            <a:fillRect/>
          </a:stretch>
        </p:blipFill>
        <p:spPr>
          <a:xfrm>
            <a:off x="798830" y="4937760"/>
            <a:ext cx="420370" cy="615950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5130" y="609600"/>
            <a:ext cx="11379200" cy="433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1320"/>
              </a:spcAft>
            </a:pPr>
            <a:r>
              <a:rPr lang="de-DE" sz="1700" spc="-35">
                <a:solidFill>
                  <a:srgbClr val="2A2522"/>
                </a:solidFill>
                <a:latin typeface="Verdana" panose="02020603050405020304" pitchFamily="2"/>
              </a:rPr>
              <a:t>Die Realschule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94690" y="1042670"/>
          <a:ext cx="10909300" cy="1459865"/>
        </p:xfrm>
        <a:graphic>
          <a:graphicData uri="http://schemas.openxmlformats.org/drawingml/2006/table">
            <a:tbl>
              <a:tblPr/>
              <a:tblGrid>
                <a:gridCol w="64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986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70560" indent="0" algn="r">
                        <a:lnSpc>
                          <a:spcPts val="1700"/>
                        </a:lnSpc>
                        <a:spcBef>
                          <a:spcPts val="1085"/>
                        </a:spcBef>
                        <a:spcAft>
                          <a:spcPts val="8680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Profil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0120" marR="0" indent="27432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enge Verbindung von Theorie und Praxis </a:t>
                      </a:r>
                    </a:p>
                    <a:p>
                      <a:pPr marL="960120" marR="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Phase der Orientierung in Klassenstufe 5 </a:t>
                      </a:r>
                    </a:p>
                    <a:p>
                      <a:pPr marL="960120" marR="0" indent="27432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gezielte Angebote für leistungsstarke Schülerinnen und Schüler; </a:t>
                      </a:r>
                      <a:br/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Vorbereitung des Übergangs in die gymnasiale Oberstufe </a:t>
                      </a:r>
                    </a:p>
                    <a:p>
                      <a:pPr marL="960120" marR="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profilbildende Angebote (z.B. Sprachen, MINT, Kunst, Musik, Sport) </a:t>
                      </a:r>
                    </a:p>
                    <a:p>
                      <a:pPr marL="960120" marR="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7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Inklusive Bildungsangebote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05130" y="2662555"/>
          <a:ext cx="11379200" cy="1144270"/>
        </p:xfrm>
        <a:graphic>
          <a:graphicData uri="http://schemas.openxmlformats.org/drawingml/2006/table">
            <a:tbl>
              <a:tblPr/>
              <a:tblGrid>
                <a:gridCol w="814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3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427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52120" indent="0" algn="r">
                        <a:lnSpc>
                          <a:spcPts val="1700"/>
                        </a:lnSpc>
                        <a:spcBef>
                          <a:spcPts val="330"/>
                        </a:spcBef>
                        <a:spcAft>
                          <a:spcPts val="6975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Unterricht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7240" marR="0" indent="32004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klar strukturierter Unterricht im Klassenverbund </a:t>
                      </a:r>
                    </a:p>
                    <a:p>
                      <a:pPr marL="777240" marR="0" indent="320040" algn="l">
                        <a:lnSpc>
                          <a:spcPts val="18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moderne u. differenzierte Unterrichtsformen (auch kooperative u. projektorientierte Formen) </a:t>
                      </a:r>
                    </a:p>
                    <a:p>
                      <a:pPr marL="777240" marR="0" indent="32004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Lernen in allen Fächern auf Niveau M (Realschulabschluss) oder </a:t>
                      </a:r>
                      <a:br/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Niveau G (Hauptschulabschluss), Wechsel sind möglich </a:t>
                      </a:r>
                    </a:p>
                    <a:p>
                      <a:pPr marL="777240" marR="0" indent="32004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165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Rückmeldungen zu Leistungen in Form von Noten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94690" y="3852545"/>
          <a:ext cx="10909300" cy="425450"/>
        </p:xfrm>
        <a:graphic>
          <a:graphicData uri="http://schemas.openxmlformats.org/drawingml/2006/table">
            <a:tbl>
              <a:tblPr/>
              <a:tblGrid>
                <a:gridCol w="48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0" algn="r">
                        <a:lnSpc>
                          <a:spcPts val="1700"/>
                        </a:lnSpc>
                        <a:spcBef>
                          <a:spcPts val="1305"/>
                        </a:spcBef>
                        <a:spcAft>
                          <a:spcPts val="300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Wahlpflichtfächer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823085" indent="274320" algn="r">
                        <a:lnSpc>
                          <a:spcPts val="1700"/>
                        </a:lnSpc>
                        <a:spcBef>
                          <a:spcPts val="1325"/>
                        </a:spcBef>
                        <a:spcAft>
                          <a:spcPts val="235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Französisch oder Technik oder Alltagskultur, Ernährung, Soziales (AES)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405130" y="4392295"/>
          <a:ext cx="11379200" cy="475615"/>
        </p:xfrm>
        <a:graphic>
          <a:graphicData uri="http://schemas.openxmlformats.org/drawingml/2006/table">
            <a:tbl>
              <a:tblPr/>
              <a:tblGrid>
                <a:gridCol w="70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61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2220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Abschluss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27432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Vorrangiges Ziel ist der Realschulabschluss in Klassenstufe 10 </a:t>
                      </a:r>
                    </a:p>
                    <a:p>
                      <a:pPr marL="457200" marR="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14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Hauptschulabschluss in Klassenstufe 9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694690" y="4936490"/>
          <a:ext cx="10909300" cy="1022350"/>
        </p:xfrm>
        <a:graphic>
          <a:graphicData uri="http://schemas.openxmlformats.org/drawingml/2006/table">
            <a:tbl>
              <a:tblPr/>
              <a:tblGrid>
                <a:gridCol w="52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235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41960" indent="0" algn="r">
                        <a:lnSpc>
                          <a:spcPts val="1700"/>
                        </a:lnSpc>
                        <a:spcBef>
                          <a:spcPts val="425"/>
                        </a:spcBef>
                        <a:spcAft>
                          <a:spcPts val="5895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Anschluss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1520" marR="0" indent="27432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Berufliche Ausbildung </a:t>
                      </a:r>
                    </a:p>
                    <a:p>
                      <a:pPr marL="731520" marR="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Übergang in ein Berufskolleg </a:t>
                      </a:r>
                    </a:p>
                    <a:p>
                      <a:pPr marL="731520" marR="1943100" indent="27432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5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Übergang in die gymnasiale Oberstufe eines allgemein bildenden oder Beruflichen Gymnasiums oder einer Gemeinschaftsschule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405130" y="6221095"/>
          <a:ext cx="11379200" cy="332105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17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0610"/>
            <a:ext cx="4800600" cy="2305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5900"/>
              </a:lnSpc>
              <a:spcAft>
                <a:spcPts val="12030"/>
              </a:spcAft>
            </a:pPr>
            <a:r>
              <a:rPr lang="de-DE" sz="5400" b="1" spc="-175">
                <a:solidFill>
                  <a:srgbClr val="2B2623"/>
                </a:solidFill>
                <a:latin typeface="Times New Roman" panose="02020603050405020304" pitchFamily="1"/>
              </a:rPr>
              <a:t>Das Gymnasium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835025" y="1069975"/>
            <a:ext cx="509270" cy="32004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3822065" y="1530350"/>
            <a:ext cx="4032885" cy="4254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13" name="Grafik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04545" y="2170430"/>
            <a:ext cx="414655" cy="325755"/>
          </a:xfrm>
          <a:prstGeom prst="rect">
            <a:avLst/>
          </a:prstGeom>
        </p:spPr>
      </p:pic>
      <p:pic>
        <p:nvPicPr>
          <p:cNvPr id="15" name="Grafik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04545" y="3161030"/>
            <a:ext cx="390525" cy="381000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5"/>
          <a:stretch>
            <a:fillRect/>
          </a:stretch>
        </p:blipFill>
        <p:spPr>
          <a:xfrm>
            <a:off x="829310" y="4133215"/>
            <a:ext cx="283210" cy="323215"/>
          </a:xfrm>
          <a:prstGeom prst="rect">
            <a:avLst/>
          </a:prstGeom>
        </p:spPr>
      </p:pic>
      <p:pic>
        <p:nvPicPr>
          <p:cNvPr id="22" name="Grafik 21"/>
          <p:cNvPicPr/>
          <p:nvPr/>
        </p:nvPicPr>
        <p:blipFill>
          <a:blip r:embed="rId6"/>
          <a:stretch>
            <a:fillRect/>
          </a:stretch>
        </p:blipFill>
        <p:spPr>
          <a:xfrm>
            <a:off x="798830" y="5291455"/>
            <a:ext cx="405130" cy="621665"/>
          </a:xfrm>
          <a:prstGeom prst="rect">
            <a:avLst/>
          </a:prstGeom>
        </p:spPr>
      </p:pic>
      <p:pic>
        <p:nvPicPr>
          <p:cNvPr id="25" name="Grafik 24"/>
          <p:cNvPicPr/>
          <p:nvPr/>
        </p:nvPicPr>
        <p:blipFill>
          <a:blip r:embed="rId7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737870" y="584200"/>
            <a:ext cx="1828800" cy="485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/>
          <a:lstStyle/>
          <a:p>
            <a:pPr marL="0" marR="0" indent="0" algn="l">
              <a:lnSpc>
                <a:spcPts val="2000"/>
              </a:lnSpc>
              <a:spcAft>
                <a:spcPts val="1725"/>
              </a:spcAft>
            </a:pPr>
            <a:r>
              <a:rPr lang="de-DE" sz="1700" spc="-70">
                <a:solidFill>
                  <a:srgbClr val="2A2522"/>
                </a:solidFill>
                <a:latin typeface="Verdana" panose="02020603050405020304" pitchFamily="2"/>
              </a:rPr>
              <a:t>Das Gymnasium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835025" y="1069975"/>
          <a:ext cx="1130935" cy="332105"/>
        </p:xfrm>
        <a:graphic>
          <a:graphicData uri="http://schemas.openxmlformats.org/drawingml/2006/table">
            <a:tbl>
              <a:tblPr/>
              <a:tblGrid>
                <a:gridCol w="667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">
                <a:tc rowSpan="3"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Profil </a:t>
                      </a:r>
                    </a:p>
                    <a:p>
                      <a:endParaRPr sz="100" baseline="0"/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">
                <a:tc vMerge="1"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3660775" y="1161415"/>
            <a:ext cx="4194175" cy="36893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40">
                <a:solidFill>
                  <a:srgbClr val="2A2522"/>
                </a:solidFill>
                <a:latin typeface="Tahoma" panose="02020603050405020304" pitchFamily="2"/>
              </a:rPr>
              <a:t>in 9 Jahren auf dem direkten Weg zum Abitur </a:t>
            </a:r>
          </a:p>
          <a:p>
            <a:pPr marL="0" marR="0" indent="274320" algn="l">
              <a:lnSpc>
                <a:spcPts val="18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breite und vertiefte Allgemeinbildung 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356360" y="1530350"/>
          <a:ext cx="2465705" cy="2936240"/>
        </p:xfrm>
        <a:graphic>
          <a:graphicData uri="http://schemas.openxmlformats.org/drawingml/2006/table">
            <a:tbl>
              <a:tblPr/>
              <a:tblGrid>
                <a:gridCol w="20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2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pPr marL="0" marR="2286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965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4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535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Unterricht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5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5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800"/>
                        </a:lnSpc>
                        <a:spcBef>
                          <a:spcPts val="205"/>
                        </a:spcBef>
                        <a:spcAft>
                          <a:spcPts val="15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500"/>
                        </a:lnSpc>
                        <a:spcBef>
                          <a:spcPts val="1515"/>
                        </a:spcBef>
                        <a:spcAft>
                          <a:spcPts val="0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Profilfächer/Profile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800"/>
                        </a:lnSpc>
                        <a:spcBef>
                          <a:spcPts val="1095"/>
                        </a:spcBef>
                        <a:spcAft>
                          <a:spcPts val="10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endParaRPr sz="100" baseline="0"/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4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800"/>
                        </a:lnSpc>
                        <a:spcBef>
                          <a:spcPts val="205"/>
                        </a:spcBef>
                        <a:spcAft>
                          <a:spcPts val="1325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700"/>
                        </a:lnSpc>
                        <a:spcBef>
                          <a:spcPts val="990"/>
                        </a:spcBef>
                        <a:spcAft>
                          <a:spcPts val="270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Abschluss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6195" indent="0" algn="r">
                        <a:lnSpc>
                          <a:spcPts val="1800"/>
                        </a:lnSpc>
                        <a:spcBef>
                          <a:spcPts val="830"/>
                        </a:spcBef>
                        <a:spcAft>
                          <a:spcPts val="315"/>
                        </a:spcAft>
                      </a:pPr>
                      <a:r>
                        <a:rPr lang="de-DE" sz="15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943985" y="1624330"/>
            <a:ext cx="5626735" cy="40576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eigenverantwortliches, selbstständiges und lebenslanges Lernen Inklusive Bildungsangebote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3943985" y="2199640"/>
            <a:ext cx="6541135" cy="1748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spc="55">
                <a:solidFill>
                  <a:srgbClr val="2A2522"/>
                </a:solidFill>
                <a:latin typeface="Tahoma" panose="02020603050405020304" pitchFamily="2"/>
              </a:rPr>
              <a:t>Unterricht im festen Klassenverbund bis Klasse 11 </a:t>
            </a:r>
          </a:p>
          <a:p>
            <a:pPr marL="0" marR="0" indent="0" algn="l">
              <a:lnSpc>
                <a:spcPts val="1700"/>
              </a:lnSpc>
              <a:spcBef>
                <a:spcPts val="115"/>
              </a:spcBef>
              <a:spcAft>
                <a:spcPts val="0"/>
              </a:spcAft>
            </a:pPr>
            <a:r>
              <a:rPr lang="de-DE" sz="1400" spc="50">
                <a:solidFill>
                  <a:srgbClr val="2A2522"/>
                </a:solidFill>
                <a:latin typeface="Tahoma" panose="02020603050405020304" pitchFamily="2"/>
              </a:rPr>
              <a:t>Lernen auf erweitertem Niveau </a:t>
            </a:r>
          </a:p>
          <a:p>
            <a:pPr marL="0" marR="0" indent="0" algn="l">
              <a:lnSpc>
                <a:spcPts val="1700"/>
              </a:lnSpc>
              <a:spcBef>
                <a:spcPts val="115"/>
              </a:spcBef>
              <a:spcAft>
                <a:spcPts val="0"/>
              </a:spcAft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Bearbeitung komplexer Themen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400" spc="60">
                <a:solidFill>
                  <a:srgbClr val="2A2522"/>
                </a:solidFill>
                <a:latin typeface="Tahoma" panose="02020603050405020304" pitchFamily="2"/>
              </a:rPr>
              <a:t>mind. zwei Fremdsprachen </a:t>
            </a:r>
          </a:p>
          <a:p>
            <a:pPr marL="0" marR="0" indent="0" algn="l">
              <a:lnSpc>
                <a:spcPts val="1700"/>
              </a:lnSpc>
              <a:spcBef>
                <a:spcPts val="1385"/>
              </a:spcBef>
              <a:spcAft>
                <a:spcPts val="0"/>
              </a:spcAft>
            </a:pPr>
            <a:r>
              <a:rPr lang="de-DE" sz="1400" spc="60">
                <a:solidFill>
                  <a:srgbClr val="2A2522"/>
                </a:solidFill>
                <a:latin typeface="Tahoma" panose="02020603050405020304" pitchFamily="2"/>
              </a:rPr>
              <a:t>dritte Fremdsprache (z. B. Französisch, Latein, Spanisch) </a:t>
            </a:r>
          </a:p>
          <a:p>
            <a:pPr marL="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Naturwissenschaftliches Profil (Naturwissenschaft, Informatik und Technik) Sport, Musik, Bildende Kunst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0"/>
          </p:nvPr>
        </p:nvSpPr>
        <p:spPr>
          <a:xfrm>
            <a:off x="3940810" y="3948430"/>
            <a:ext cx="5892165" cy="508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892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Allgemeine Hochschulreife (Abitur)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3660775" y="4456430"/>
            <a:ext cx="6172200" cy="774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75">
                <a:solidFill>
                  <a:srgbClr val="2A2522"/>
                </a:solidFill>
                <a:latin typeface="Tahoma" panose="02020603050405020304" pitchFamily="2"/>
              </a:rPr>
              <a:t>gleichwertiger Bildungsstand: </a:t>
            </a:r>
          </a:p>
          <a:p>
            <a:pPr marL="274320" marR="0" indent="0" algn="l">
              <a:lnSpc>
                <a:spcPts val="1700"/>
              </a:lnSpc>
              <a:spcBef>
                <a:spcPts val="100"/>
              </a:spcBef>
              <a:spcAft>
                <a:spcPts val="0"/>
              </a:spcAft>
            </a:pPr>
            <a:r>
              <a:rPr lang="de-DE" sz="1400" spc="70">
                <a:solidFill>
                  <a:srgbClr val="2A2522"/>
                </a:solidFill>
                <a:latin typeface="Tahoma" panose="02020603050405020304" pitchFamily="2"/>
              </a:rPr>
              <a:t>- Realschulabschluss bei Versetzung von Klasse 10 nach Klasse 11 </a:t>
            </a:r>
          </a:p>
          <a:p>
            <a:pPr marL="274320" marR="0" indent="0" algn="l">
              <a:lnSpc>
                <a:spcPts val="1700"/>
              </a:lnSpc>
              <a:spcBef>
                <a:spcPts val="100"/>
              </a:spcBef>
              <a:spcAft>
                <a:spcPts val="715"/>
              </a:spcAft>
            </a:pPr>
            <a:r>
              <a:rPr lang="de-DE" sz="1400" spc="65">
                <a:solidFill>
                  <a:srgbClr val="2A2522"/>
                </a:solidFill>
                <a:latin typeface="Tahoma" panose="02020603050405020304" pitchFamily="2"/>
              </a:rPr>
              <a:t>- Hauptschulabschluss bei Versetzung von Klasse 9 nach Klasse 10 </a:t>
            </a: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694690" y="5276215"/>
          <a:ext cx="10909300" cy="655320"/>
        </p:xfrm>
        <a:graphic>
          <a:graphicData uri="http://schemas.openxmlformats.org/drawingml/2006/table">
            <a:tbl>
              <a:tblPr/>
              <a:tblGrid>
                <a:gridCol w="50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2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21665" indent="0" algn="r">
                        <a:lnSpc>
                          <a:spcPts val="1700"/>
                        </a:lnSpc>
                        <a:spcBef>
                          <a:spcPts val="1015"/>
                        </a:spcBef>
                        <a:spcAft>
                          <a:spcPts val="2410"/>
                        </a:spcAft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Anschluss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0080" marR="0" indent="27432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Zugang zu jedem Studium an einer Hochschule </a:t>
                      </a:r>
                    </a:p>
                    <a:p>
                      <a:pPr marL="640080" marR="0" indent="274320" algn="l">
                        <a:lnSpc>
                          <a:spcPts val="1800"/>
                        </a:lnSpc>
                        <a:spcBef>
                          <a:spcPts val="25"/>
                        </a:spcBef>
                        <a:spcAft>
                          <a:spcPts val="43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Berufliche Ausbildung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/>
        </p:nvGraphicFramePr>
        <p:xfrm>
          <a:off x="403225" y="6221095"/>
          <a:ext cx="11379200" cy="332105"/>
        </p:xfrm>
        <a:graphic>
          <a:graphicData uri="http://schemas.openxmlformats.org/drawingml/2006/table">
            <a:tbl>
              <a:tblPr/>
              <a:tblGrid>
                <a:gridCol w="138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19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1484630"/>
            <a:ext cx="11378565" cy="194437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26720" y="292100"/>
            <a:ext cx="1409700" cy="1192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225" rIns="0" bIns="0" anchor="t"/>
          <a:lstStyle/>
          <a:p>
            <a:pPr marL="0" marR="0" indent="0" algn="l">
              <a:lnSpc>
                <a:spcPts val="4700"/>
              </a:lnSpc>
              <a:spcAft>
                <a:spcPts val="4440"/>
              </a:spcAft>
            </a:pPr>
            <a:r>
              <a:rPr lang="de-DE" sz="4250" b="1" spc="-140">
                <a:solidFill>
                  <a:srgbClr val="2A2522"/>
                </a:solidFill>
                <a:latin typeface="Times New Roman" panose="02020603050405020304" pitchFamily="1"/>
              </a:rPr>
              <a:t>Inhalt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405130" y="3639820"/>
            <a:ext cx="11379200" cy="2581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/>
          <a:lstStyle/>
          <a:p>
            <a:pPr marL="365760" marR="0" indent="0" algn="l">
              <a:lnSpc>
                <a:spcPts val="2100"/>
              </a:lnSpc>
              <a:spcAft>
                <a:spcPts val="0"/>
              </a:spcAft>
              <a:tabLst>
                <a:tab pos="4069080" algn="l"/>
                <a:tab pos="8641080" algn="l"/>
              </a:tabLst>
            </a:pPr>
            <a:r>
              <a:rPr lang="de-DE" sz="1650" spc="20">
                <a:solidFill>
                  <a:srgbClr val="2A2522"/>
                </a:solidFill>
                <a:latin typeface="Tahoma" panose="02020603050405020304" pitchFamily="2"/>
              </a:rPr>
              <a:t>Von der Grundschule in die	Die weiterführenden Schularten	Anmeldung an der </a:t>
            </a:r>
          </a:p>
          <a:p>
            <a:pPr marL="1234440" marR="548640" indent="-914400" algn="l">
              <a:lnSpc>
                <a:spcPts val="2500"/>
              </a:lnSpc>
              <a:spcBef>
                <a:spcPts val="0"/>
              </a:spcBef>
              <a:spcAft>
                <a:spcPts val="12840"/>
              </a:spcAft>
              <a:tabLst>
                <a:tab pos="4526280" algn="l"/>
                <a:tab pos="8321040" algn="l"/>
              </a:tabLst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weiterführenden Schularten:	in Baden-Württemberg	weiterführenden Schule </a:t>
            </a:r>
            <a:br/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NAVi 4 BW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05130" y="6221095"/>
          <a:ext cx="11379200" cy="332105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564890"/>
            <a:ext cx="7315200" cy="2351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/>
          <a:p>
            <a:pPr marL="0" marR="0" indent="0" algn="l">
              <a:lnSpc>
                <a:spcPts val="6300"/>
              </a:lnSpc>
              <a:spcAft>
                <a:spcPts val="11760"/>
              </a:spcAft>
            </a:pPr>
            <a:r>
              <a:rPr lang="de-DE" sz="6000" spc="-95">
                <a:solidFill>
                  <a:srgbClr val="2A2522"/>
                </a:solidFill>
                <a:latin typeface="Garamond" panose="02020603050405020304" pitchFamily="1"/>
              </a:rPr>
              <a:t>Die Gemeinschaftsschule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8350" y="996950"/>
            <a:ext cx="505460" cy="325755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04545" y="3105785"/>
            <a:ext cx="414655" cy="326390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>
          <a:blip r:embed="rId4"/>
          <a:stretch>
            <a:fillRect/>
          </a:stretch>
        </p:blipFill>
        <p:spPr>
          <a:xfrm>
            <a:off x="804545" y="3965575"/>
            <a:ext cx="372110" cy="941705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>
          <a:blip r:embed="rId5"/>
          <a:stretch>
            <a:fillRect/>
          </a:stretch>
        </p:blipFill>
        <p:spPr>
          <a:xfrm>
            <a:off x="798830" y="5227320"/>
            <a:ext cx="405130" cy="612775"/>
          </a:xfrm>
          <a:prstGeom prst="rect">
            <a:avLst/>
          </a:prstGeom>
        </p:spPr>
      </p:pic>
      <p:pic>
        <p:nvPicPr>
          <p:cNvPr id="23" name="Grafik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737870" y="596900"/>
            <a:ext cx="2743200" cy="400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1020"/>
              </a:spcAft>
            </a:pPr>
            <a:r>
              <a:rPr lang="de-DE" sz="1800" b="1" spc="0">
                <a:solidFill>
                  <a:srgbClr val="2A2522"/>
                </a:solidFill>
                <a:latin typeface="Arial" panose="02020603050405020304" pitchFamily="2"/>
              </a:rPr>
              <a:t>Die Gemeinschaftsschule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68350" y="996950"/>
          <a:ext cx="1197610" cy="337820"/>
        </p:xfrm>
        <a:graphic>
          <a:graphicData uri="http://schemas.openxmlformats.org/drawingml/2006/table">
            <a:tbl>
              <a:tblPr/>
              <a:tblGrid>
                <a:gridCol w="73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225">
                <a:tc rowSpan="3"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 vMerge="1"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350" b="1" spc="-105">
                          <a:solidFill>
                            <a:srgbClr val="2A2522"/>
                          </a:solidFill>
                          <a:latin typeface="Verdana" panose="02020603050405020304" pitchFamily="2"/>
                        </a:rPr>
                        <a:t>Profil </a:t>
                      </a:r>
                    </a:p>
                    <a:p>
                      <a:endParaRPr sz="100" baseline="0"/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">
                <a:tc vMerge="1"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" baseline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3660775" y="1136650"/>
            <a:ext cx="7708900" cy="63754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4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spc="15">
                <a:solidFill>
                  <a:srgbClr val="2A2522"/>
                </a:solidFill>
                <a:latin typeface="Verdana" panose="02020603050405020304" pitchFamily="2"/>
              </a:rPr>
              <a:t>Ganztagsschule mit pädagogischem Konzept und professioneller Begleitung </a:t>
            </a:r>
          </a:p>
          <a:p>
            <a:pPr marL="0" marR="0" indent="27432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3 Niveaustufen, eine Lerngruppe; Abschlussentscheidung erst ab Klasse 8: </a:t>
            </a:r>
          </a:p>
          <a:p>
            <a:pPr marL="0" marR="0" indent="27432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  <a:buFont typeface="Symbol"/>
              <a:buChar char="·"/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direkter Weg in 9 Jahren zum Abitur, in 6 Jahren zum Realschulabschluss,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3950335" y="1774190"/>
            <a:ext cx="7419340" cy="114300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1333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in 5 Jahren zum Hauptschulabschluss </a:t>
            </a:r>
          </a:p>
          <a:p>
            <a:pPr marL="0" marR="0" indent="0" algn="l">
              <a:lnSpc>
                <a:spcPts val="1700"/>
              </a:lnSpc>
              <a:spcBef>
                <a:spcPts val="130"/>
              </a:spcBef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Niveaumischung und Wechsel der Niveaustufen jederzeit möglich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Lerncoaching und Förderung passend für maximales Lern- und Leistungsniveau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-10">
                <a:solidFill>
                  <a:srgbClr val="2A2522"/>
                </a:solidFill>
                <a:latin typeface="Verdana" panose="02020603050405020304" pitchFamily="2"/>
              </a:rPr>
              <a:t>Lehr-, Lern- und Umgangskultur: regelmäßiger Austausch zwischen Eltern, Lehrenden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und Lernenden, Raum für Entwicklung, inklusive Bildungsangebote I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3940810" y="2917190"/>
            <a:ext cx="7428865" cy="1048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21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Lernen in kooperativen, projekthaften, frontalen Arbeitsformen, begleitet von </a:t>
            </a:r>
          </a:p>
          <a:p>
            <a:pPr marL="0" marR="0" indent="0" algn="l">
              <a:lnSpc>
                <a:spcPts val="1700"/>
              </a:lnSpc>
              <a:spcBef>
                <a:spcPts val="105"/>
              </a:spcBef>
              <a:spcAft>
                <a:spcPts val="0"/>
              </a:spcAft>
            </a:pPr>
            <a:r>
              <a:rPr lang="de-DE" sz="1350" spc="-5">
                <a:solidFill>
                  <a:srgbClr val="2A2522"/>
                </a:solidFill>
                <a:latin typeface="Verdana" panose="02020603050405020304" pitchFamily="2"/>
              </a:rPr>
              <a:t>Gymnasial- und Sekundarstufe I-Lehrkräften </a:t>
            </a:r>
          </a:p>
          <a:p>
            <a:pPr marL="0" marR="0" indent="0" algn="l">
              <a:lnSpc>
                <a:spcPts val="1700"/>
              </a:lnSpc>
              <a:spcBef>
                <a:spcPts val="140"/>
              </a:spcBef>
              <a:spcAft>
                <a:spcPts val="1365"/>
              </a:spcAft>
            </a:pPr>
            <a:r>
              <a:rPr lang="de-DE" sz="1350" spc="10">
                <a:solidFill>
                  <a:srgbClr val="2A2522"/>
                </a:solidFill>
                <a:latin typeface="Verdana" panose="02020603050405020304" pitchFamily="2"/>
              </a:rPr>
              <a:t>ausführliche Lernentwicklungsberichte mit Angabe Niveaustufe und Notenoption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3940810" y="3965575"/>
            <a:ext cx="6120765" cy="45720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de-DE" sz="1350" spc="-5">
                <a:solidFill>
                  <a:srgbClr val="2A2522"/>
                </a:solidFill>
                <a:latin typeface="Verdana" panose="02020603050405020304" pitchFamily="2"/>
              </a:rPr>
              <a:t>Französisch; Technik; Alltagskultur, Ernährung, Soziales (AES) Spanisch, Naturwissenschaftliches Profil, Sport, Bildende Kunst, Musik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940810" y="4422775"/>
            <a:ext cx="7428865" cy="877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2880" rIns="0" bIns="0" anchor="t"/>
          <a:lstStyle/>
          <a:p>
            <a:pPr marL="0" marR="137160" indent="0" algn="l">
              <a:lnSpc>
                <a:spcPts val="1800"/>
              </a:lnSpc>
              <a:spcAft>
                <a:spcPts val="182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Allgemeine Hochschulreife (an eigener Oberstufe oder im Verbund mit Gymnasium), Realschulabschluss, Hauptschulabschluss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3953510" y="5300345"/>
            <a:ext cx="7202170" cy="17970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Berufliche Ausbildung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3660775" y="5480050"/>
            <a:ext cx="7494905" cy="454660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2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350" spc="0">
                <a:solidFill>
                  <a:srgbClr val="2A2522"/>
                </a:solidFill>
                <a:latin typeface="Verdana" panose="02020603050405020304" pitchFamily="2"/>
              </a:rPr>
              <a:t>gymnasiale Oberstufe (Gemeinschaftsschule, allgemein bildendes oder Berufliches Gymnasium) mit Zugang zu jedem Studium an allen Hochschulen 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356360" y="1847215"/>
          <a:ext cx="2584450" cy="3615055"/>
        </p:xfrm>
        <a:graphic>
          <a:graphicData uri="http://schemas.openxmlformats.org/drawingml/2006/table">
            <a:tbl>
              <a:tblPr/>
              <a:tblGrid>
                <a:gridCol w="208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">
                          <a:solidFill>
                            <a:srgbClr val="000000"/>
                          </a:solidFill>
                          <a:latin typeface="Arial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975"/>
                        </a:spcBef>
                        <a:spcAft>
                          <a:spcPts val="0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80"/>
                        </a:spcBef>
                        <a:spcAft>
                          <a:spcPts val="2700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700"/>
                        </a:lnSpc>
                        <a:spcBef>
                          <a:spcPts val="1310"/>
                        </a:spcBef>
                        <a:spcAft>
                          <a:spcPts val="3785"/>
                        </a:spcAft>
                      </a:pPr>
                      <a:r>
                        <a:rPr lang="de-DE" sz="1350" b="1" spc="0">
                          <a:solidFill>
                            <a:srgbClr val="2A2522"/>
                          </a:solidFill>
                          <a:latin typeface="Verdana" panose="02020603050405020304" pitchFamily="2"/>
                        </a:rPr>
                        <a:t>Unterricht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1880"/>
                        </a:spcBef>
                        <a:spcAft>
                          <a:spcPts val="900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 marL="137160" marR="0" indent="0" algn="l">
                        <a:lnSpc>
                          <a:spcPts val="1800"/>
                        </a:lnSpc>
                        <a:spcBef>
                          <a:spcPts val="575"/>
                        </a:spcBef>
                        <a:spcAft>
                          <a:spcPts val="645"/>
                        </a:spcAft>
                      </a:pPr>
                      <a:r>
                        <a:rPr lang="de-DE" sz="1350" b="1" spc="-55">
                          <a:solidFill>
                            <a:srgbClr val="2A2522"/>
                          </a:solidFill>
                          <a:latin typeface="Verdana" panose="02020603050405020304" pitchFamily="2"/>
                        </a:rPr>
                        <a:t>Wahlpflicht- und Profilfächer/Profile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80"/>
                        </a:spcBef>
                        <a:spcAft>
                          <a:spcPts val="685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700"/>
                        </a:lnSpc>
                        <a:spcBef>
                          <a:spcPts val="995"/>
                        </a:spcBef>
                        <a:spcAft>
                          <a:spcPts val="2705"/>
                        </a:spcAft>
                      </a:pPr>
                      <a:r>
                        <a:rPr lang="de-DE" sz="1350" b="1" spc="0">
                          <a:solidFill>
                            <a:srgbClr val="2A2522"/>
                          </a:solidFill>
                          <a:latin typeface="Verdana" panose="02020603050405020304" pitchFamily="2"/>
                        </a:rPr>
                        <a:t>Abschluss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805"/>
                        </a:spcBef>
                        <a:spcAft>
                          <a:spcPts val="2845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33985" marR="0" indent="0" algn="l">
                        <a:lnSpc>
                          <a:spcPts val="160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de-DE" sz="1350" b="1" spc="0">
                          <a:solidFill>
                            <a:srgbClr val="2A2522"/>
                          </a:solidFill>
                          <a:latin typeface="Verdana" panose="02020603050405020304" pitchFamily="2"/>
                        </a:rPr>
                        <a:t>Anschluss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470"/>
                        </a:spcBef>
                        <a:spcAft>
                          <a:spcPts val="180"/>
                        </a:spcAft>
                      </a:pPr>
                      <a:r>
                        <a:rPr lang="de-DE" sz="15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•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405130" y="6221095"/>
          <a:ext cx="11366500" cy="332105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21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10287000" cy="2299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9060" rIns="0" bIns="0" anchor="t"/>
          <a:lstStyle/>
          <a:p>
            <a:pPr marL="0" marR="0" indent="0" algn="l">
              <a:lnSpc>
                <a:spcPts val="5400"/>
              </a:lnSpc>
              <a:spcAft>
                <a:spcPts val="6525"/>
              </a:spcAft>
            </a:pPr>
            <a:r>
              <a:rPr lang="de-DE" sz="5350" b="1" spc="-100">
                <a:solidFill>
                  <a:srgbClr val="2B2523"/>
                </a:solidFill>
                <a:latin typeface="Times New Roman" panose="02020603050405020304" pitchFamily="1"/>
              </a:rPr>
              <a:t>Das Sonderpädagogische Bildungs-und Beratungszentrum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694690" y="1045210"/>
            <a:ext cx="10909300" cy="220408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694690" y="4651375"/>
            <a:ext cx="2828925" cy="32321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/>
              <a:t> </a:t>
            </a:r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5300345"/>
            <a:ext cx="1384300" cy="1240790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835025" y="1073150"/>
            <a:ext cx="509270" cy="316865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04545" y="3276600"/>
            <a:ext cx="414655" cy="326390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5"/>
          <a:stretch>
            <a:fillRect/>
          </a:stretch>
        </p:blipFill>
        <p:spPr>
          <a:xfrm>
            <a:off x="804545" y="4669790"/>
            <a:ext cx="390525" cy="383540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737870" y="596900"/>
            <a:ext cx="6400800" cy="448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1380"/>
              </a:spcAft>
            </a:pPr>
            <a:r>
              <a:rPr lang="de-DE" sz="1800" b="1" spc="15">
                <a:solidFill>
                  <a:srgbClr val="2A2522"/>
                </a:solidFill>
                <a:latin typeface="Arial" panose="02020603050405020304" pitchFamily="2"/>
              </a:rPr>
              <a:t>Das Sonderpädagogische Bildungs- und Beratungszentrum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05130" y="1045210"/>
          <a:ext cx="11378565" cy="2135505"/>
        </p:xfrm>
        <a:graphic>
          <a:graphicData uri="http://schemas.openxmlformats.org/drawingml/2006/table">
            <a:tbl>
              <a:tblPr/>
              <a:tblGrid>
                <a:gridCol w="93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55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75005" indent="0" algn="r">
                        <a:lnSpc>
                          <a:spcPts val="1700"/>
                        </a:lnSpc>
                        <a:spcBef>
                          <a:spcPts val="490"/>
                        </a:spcBef>
                        <a:spcAft>
                          <a:spcPts val="14585"/>
                        </a:spcAft>
                      </a:pPr>
                      <a:r>
                        <a:rPr lang="de-DE" sz="140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Profil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0120" marR="659765" indent="27432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Alle Bildungsziele der allgemeinen Schulen sowie die der Bildungsgänge Lernen und Geistige Entwicklung </a:t>
                      </a:r>
                    </a:p>
                    <a:p>
                      <a:pPr marL="960120" marR="545465" indent="27432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65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Förderschwerpunktbezogene Besonderheiten (Umgang mit Hilfsmitteln, Deutsche Gebärdensprache, Mobilitätstraining, Unterstützte Kommunikation, bewegungstherapeutische Angebote, Sprachförderung, Sonderpädagogischer Dienst, Medienberatungszentrum, multiprofessionelle Teams etc.) </a:t>
                      </a:r>
                    </a:p>
                    <a:p>
                      <a:pPr marL="960120" marR="659765" indent="27432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Ziel: höchstmögliche Aktivität und Partizipation in allen relevanten Lebensbereichen (Bildung, Identität, Selbstständigkeit, Arbeit, Wohnen, Gesellschaft) </a:t>
                      </a:r>
                    </a:p>
                    <a:p>
                      <a:pPr marL="960120" marR="179705" indent="27432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40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Unterstützung der Inklusion an allgemeinen Schulen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526790" y="3249295"/>
            <a:ext cx="8267700" cy="3303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274320" marR="77724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Individualisierte Planung und Umsetzung von Bildungsangeboten unter breiter Beteiligung der Erziehungsberechtigten und außerschulischen Partner – Stichwort: Kooperative Bildungsplanung </a:t>
            </a:r>
          </a:p>
          <a:p>
            <a:pPr marL="274320" marR="502920" indent="27432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Orientierung an Bildungszielen der jeweiligen Bildungsgänge der allgemeinen Schulen sowie des besuchten Förderschwerpunkts </a:t>
            </a:r>
          </a:p>
          <a:p>
            <a:pPr marL="274320" marR="0" indent="274320" algn="l">
              <a:lnSpc>
                <a:spcPts val="1800"/>
              </a:lnSpc>
              <a:spcBef>
                <a:spcPts val="1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80">
                <a:solidFill>
                  <a:srgbClr val="2A2522"/>
                </a:solidFill>
                <a:latin typeface="Tahoma" panose="02020603050405020304" pitchFamily="2"/>
              </a:rPr>
              <a:t>Sicherung des individuellen Bildungserfolgs </a:t>
            </a:r>
          </a:p>
          <a:p>
            <a:pPr marL="274320" marR="0" indent="274320" algn="l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spc="80">
                <a:solidFill>
                  <a:srgbClr val="2A2522"/>
                </a:solidFill>
                <a:latin typeface="Tahoma" panose="02020603050405020304" pitchFamily="2"/>
              </a:rPr>
              <a:t>Alle Fächer und Wahlpflichtfächer gemäß dem besuchten Bildungsgang </a:t>
            </a:r>
          </a:p>
          <a:p>
            <a:pPr marL="274320" marR="548640" indent="274320" algn="l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u="sng" spc="0">
                <a:solidFill>
                  <a:srgbClr val="2A2522"/>
                </a:solidFill>
                <a:latin typeface="Tahoma" panose="02020603050405020304" pitchFamily="2"/>
              </a:rPr>
              <a:t>Zielgleich</a:t>
            </a: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: Je nach Förderschwerpunkt alle Bildungsgänge und somit Abschlüsse und Anschlüsse der allgemeinen Schulen </a:t>
            </a:r>
          </a:p>
          <a:p>
            <a:pPr marL="274320" marR="1005840" indent="27432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de-DE" sz="1400" u="sng" spc="0">
                <a:solidFill>
                  <a:srgbClr val="2A2522"/>
                </a:solidFill>
                <a:latin typeface="Tahoma" panose="02020603050405020304" pitchFamily="2"/>
              </a:rPr>
              <a:t>Zieldifferent</a:t>
            </a:r>
            <a:r>
              <a:rPr lang="de-DE" sz="1400" spc="0">
                <a:solidFill>
                  <a:srgbClr val="2A2522"/>
                </a:solidFill>
                <a:latin typeface="Tahoma" panose="02020603050405020304" pitchFamily="2"/>
              </a:rPr>
              <a:t>: Bildungsgänge / Abschlüsse Lernen bzw. Geistige Entwicklung mit Unterstützung außerschulischer Partner </a:t>
            </a:r>
          </a:p>
          <a:p>
            <a:pPr marL="4251960" marR="0" indent="0" algn="l">
              <a:lnSpc>
                <a:spcPts val="1000"/>
              </a:lnSpc>
              <a:spcBef>
                <a:spcPts val="1650"/>
              </a:spcBef>
              <a:spcAft>
                <a:spcPts val="785"/>
              </a:spcAft>
              <a:tabLst>
                <a:tab pos="8275320" algn="r"/>
              </a:tabLst>
            </a:pPr>
            <a:r>
              <a:rPr lang="de-DE" sz="850" spc="0">
                <a:solidFill>
                  <a:srgbClr val="2A2522"/>
                </a:solidFill>
                <a:latin typeface="Arial" panose="02020603050405020304" pitchFamily="2"/>
              </a:rPr>
              <a:t>Übergang von der Grundschule in die weiterführenden Schularten	23 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804545" y="3276600"/>
          <a:ext cx="1813560" cy="326390"/>
        </p:xfrm>
        <a:graphic>
          <a:graphicData uri="http://schemas.openxmlformats.org/drawingml/2006/table">
            <a:tbl>
              <a:tblPr/>
              <a:tblGrid>
                <a:gridCol w="41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75" indent="0" algn="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810"/>
                        </a:spcAft>
                      </a:pPr>
                      <a:r>
                        <a:rPr lang="de-DE" sz="140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Unterricht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1694815" y="4651375"/>
            <a:ext cx="1828800" cy="1466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400" b="1" spc="-10">
                <a:solidFill>
                  <a:srgbClr val="2A2522"/>
                </a:solidFill>
                <a:latin typeface="Tahoma" panose="02020603050405020304" pitchFamily="2"/>
              </a:rPr>
              <a:t>Fächer und </a:t>
            </a:r>
          </a:p>
          <a:p>
            <a:pPr marL="0" marR="0" indent="0" algn="l">
              <a:lnSpc>
                <a:spcPts val="1700"/>
              </a:lnSpc>
              <a:spcBef>
                <a:spcPts val="125"/>
              </a:spcBef>
              <a:spcAft>
                <a:spcPts val="0"/>
              </a:spcAft>
            </a:pPr>
            <a:r>
              <a:rPr lang="de-DE" sz="1400" b="1" spc="0">
                <a:solidFill>
                  <a:srgbClr val="2A2522"/>
                </a:solidFill>
                <a:latin typeface="Tahoma" panose="02020603050405020304" pitchFamily="2"/>
              </a:rPr>
              <a:t>Wahlpflichtfächer </a:t>
            </a:r>
          </a:p>
          <a:p>
            <a:pPr marL="0" marR="0" indent="0" algn="l">
              <a:lnSpc>
                <a:spcPts val="1800"/>
              </a:lnSpc>
              <a:spcBef>
                <a:spcPts val="700"/>
              </a:spcBef>
              <a:spcAft>
                <a:spcPts val="6620"/>
              </a:spcAft>
            </a:pPr>
            <a:r>
              <a:rPr lang="de-DE" sz="1400" b="1" spc="0">
                <a:solidFill>
                  <a:srgbClr val="2A2522"/>
                </a:solidFill>
                <a:latin typeface="Tahoma" panose="02020603050405020304" pitchFamily="2"/>
              </a:rPr>
              <a:t>Abschluss und Anschluss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32175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616325"/>
            <a:ext cx="10566400" cy="2299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3980" rIns="0" bIns="0" anchor="t"/>
          <a:lstStyle/>
          <a:p>
            <a:pPr marL="0" marR="0" indent="0" algn="l">
              <a:lnSpc>
                <a:spcPts val="5400"/>
              </a:lnSpc>
              <a:spcAft>
                <a:spcPts val="6565"/>
              </a:spcAft>
            </a:pPr>
            <a:r>
              <a:rPr lang="de-DE" sz="5350" b="1" spc="-140">
                <a:solidFill>
                  <a:srgbClr val="2B2623"/>
                </a:solidFill>
                <a:latin typeface="Times New Roman" panose="02020603050405020304" pitchFamily="1"/>
              </a:rPr>
              <a:t>Ausblick: Optionen nach dem ersten Abschluss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78950" y="198120"/>
            <a:ext cx="2404745" cy="146939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0520" y="2435225"/>
            <a:ext cx="11040110" cy="363347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350520" y="190500"/>
          <a:ext cx="11442700" cy="1477010"/>
        </p:xfrm>
        <a:graphic>
          <a:graphicData uri="http://schemas.openxmlformats.org/drawingml/2006/table">
            <a:tbl>
              <a:tblPr/>
              <a:tblGrid>
                <a:gridCol w="902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010">
                <a:tc>
                  <a:txBody>
                    <a:bodyPr/>
                    <a:lstStyle/>
                    <a:p>
                      <a:pPr marL="411480" marR="0" indent="0" algn="l">
                        <a:lnSpc>
                          <a:spcPts val="2600"/>
                        </a:lnSpc>
                        <a:spcBef>
                          <a:spcPts val="6205"/>
                        </a:spcBef>
                        <a:spcAft>
                          <a:spcPts val="0"/>
                        </a:spcAft>
                      </a:pPr>
                      <a:r>
                        <a:rPr lang="de-DE" sz="2400" b="1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Kein Abschluss ohne Anschluss: </a:t>
                      </a:r>
                    </a:p>
                    <a:p>
                      <a:pPr marL="411480" marR="0" indent="0" algn="l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110"/>
                        </a:spcAft>
                      </a:pPr>
                      <a:r>
                        <a:rPr lang="de-DE" sz="2400" b="1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Bildungswege in Baden-Württemberg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5160010" y="2033270"/>
            <a:ext cx="5041900" cy="325755"/>
          </a:xfrm>
          <a:prstGeom prst="rect">
            <a:avLst/>
          </a:prstGeom>
          <a:solidFill>
            <a:srgbClr val="FFFB00"/>
          </a:solidFill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ctr">
              <a:lnSpc>
                <a:spcPts val="1600"/>
              </a:lnSpc>
              <a:spcAft>
                <a:spcPts val="295"/>
              </a:spcAft>
            </a:pPr>
            <a:r>
              <a:rPr lang="de-DE" sz="1450" b="1" spc="20">
                <a:solidFill>
                  <a:srgbClr val="000000"/>
                </a:solidFill>
                <a:latin typeface="Arial" panose="02020603050405020304" pitchFamily="2"/>
              </a:rPr>
              <a:t>Allgemeine Hochschulreife (Abitur)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50520" y="6221095"/>
          <a:ext cx="11442700" cy="332105"/>
        </p:xfrm>
        <a:graphic>
          <a:graphicData uri="http://schemas.openxmlformats.org/drawingml/2006/table">
            <a:tbl>
              <a:tblPr/>
              <a:tblGrid>
                <a:gridCol w="143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70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25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609600" y="4880610"/>
            <a:ext cx="1017905" cy="2089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50" b="1" spc="-45">
                <a:solidFill>
                  <a:srgbClr val="000000"/>
                </a:solidFill>
                <a:latin typeface="Arial" panose="02020603050405020304" pitchFamily="2"/>
              </a:rPr>
              <a:t>Hauptschul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694690" y="5109210"/>
            <a:ext cx="902335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50" b="1" spc="-55">
                <a:solidFill>
                  <a:srgbClr val="000000"/>
                </a:solidFill>
                <a:latin typeface="Arial" panose="02020603050405020304" pitchFamily="2"/>
              </a:rPr>
              <a:t>abschluss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1627505" y="4880610"/>
            <a:ext cx="106045" cy="208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2115185" y="3821430"/>
            <a:ext cx="1005840" cy="396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-137160" algn="l">
              <a:lnSpc>
                <a:spcPts val="1600"/>
              </a:lnSpc>
              <a:spcAft>
                <a:spcPts val="0"/>
              </a:spcAft>
            </a:pPr>
            <a:r>
              <a:rPr lang="de-DE" sz="1250" b="1" spc="-35">
                <a:solidFill>
                  <a:srgbClr val="000000"/>
                </a:solidFill>
                <a:latin typeface="Arial" panose="02020603050405020304" pitchFamily="2"/>
              </a:rPr>
              <a:t>Berufsschule im dualen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2096770" y="4217670"/>
            <a:ext cx="97853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30">
                <a:solidFill>
                  <a:srgbClr val="000000"/>
                </a:solidFill>
                <a:latin typeface="Arial" panose="02020603050405020304" pitchFamily="2"/>
              </a:rPr>
              <a:t>Ausbildungs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2340610" y="4415790"/>
            <a:ext cx="542925" cy="384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60">
                <a:solidFill>
                  <a:srgbClr val="000000"/>
                </a:solidFill>
                <a:latin typeface="Arial" panose="02020603050405020304" pitchFamily="2"/>
              </a:rPr>
              <a:t>system </a:t>
            </a:r>
            <a:r>
              <a:rPr lang="de-DE" sz="1250" spc="-60">
                <a:solidFill>
                  <a:srgbClr val="000000"/>
                </a:solidFill>
                <a:latin typeface="Arial" panose="02020603050405020304" pitchFamily="2"/>
              </a:rPr>
              <a:t>3 Jahre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3075305" y="4217670"/>
            <a:ext cx="9144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0"/>
          </p:nvPr>
        </p:nvSpPr>
        <p:spPr>
          <a:xfrm>
            <a:off x="3684905" y="4022725"/>
            <a:ext cx="82613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60">
                <a:solidFill>
                  <a:srgbClr val="000000"/>
                </a:solidFill>
                <a:latin typeface="Arial" panose="02020603050405020304" pitchFamily="2"/>
              </a:rPr>
              <a:t>Berufsfach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3870960" y="4220845"/>
            <a:ext cx="509270" cy="383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45">
                <a:solidFill>
                  <a:srgbClr val="000000"/>
                </a:solidFill>
                <a:latin typeface="Arial" panose="02020603050405020304" pitchFamily="2"/>
              </a:rPr>
              <a:t>schule </a:t>
            </a:r>
            <a:r>
              <a:rPr lang="de-DE" sz="1250" spc="-45">
                <a:solidFill>
                  <a:srgbClr val="000000"/>
                </a:solidFill>
                <a:latin typeface="Arial" panose="02020603050405020304" pitchFamily="2"/>
              </a:rPr>
              <a:t>2 Jahre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4511040" y="4022725"/>
            <a:ext cx="9398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0"/>
          </p:nvPr>
        </p:nvSpPr>
        <p:spPr>
          <a:xfrm>
            <a:off x="11073130" y="2752090"/>
            <a:ext cx="8636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idx="10"/>
          </p:nvPr>
        </p:nvSpPr>
        <p:spPr>
          <a:xfrm>
            <a:off x="10541000" y="2523490"/>
            <a:ext cx="572135" cy="149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>
            <a:normAutofit fontScale="25000" lnSpcReduction="20000"/>
          </a:bodyPr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de-DE" sz="1250" b="1" spc="-80">
                <a:solidFill>
                  <a:srgbClr val="2A2522"/>
                </a:solidFill>
                <a:latin typeface="Arial" panose="02020603050405020304" pitchFamily="2"/>
              </a:rPr>
              <a:t>Sonder - </a:t>
            </a:r>
            <a:br/>
            <a:endParaRPr/>
          </a:p>
        </p:txBody>
      </p:sp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10541000" y="2673350"/>
            <a:ext cx="532130" cy="295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de-DE" sz="1250" b="1" spc="-80">
                <a:solidFill>
                  <a:srgbClr val="2A2522"/>
                </a:solidFill>
                <a:latin typeface="Arial" panose="02020603050405020304" pitchFamily="2"/>
              </a:rPr>
              <a:t>pädago </a:t>
            </a:r>
            <a:br/>
            <a:endParaRPr/>
          </a:p>
        </p:txBody>
      </p:sp>
      <p:sp>
        <p:nvSpPr>
          <p:cNvPr id="24" name="Textplatzhalter 23"/>
          <p:cNvSpPr>
            <a:spLocks noGrp="1"/>
          </p:cNvSpPr>
          <p:nvPr>
            <p:ph type="body" idx="10"/>
          </p:nvPr>
        </p:nvSpPr>
        <p:spPr>
          <a:xfrm>
            <a:off x="10541000" y="2968625"/>
            <a:ext cx="562610" cy="145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35000" lnSpcReduction="20000"/>
          </a:bodyPr>
          <a:lstStyle/>
          <a:p>
            <a:pPr marL="0" marR="0" indent="0" algn="ctr">
              <a:lnSpc>
                <a:spcPts val="1400"/>
              </a:lnSpc>
              <a:spcAft>
                <a:spcPts val="0"/>
              </a:spcAft>
            </a:pPr>
            <a:r>
              <a:rPr lang="de-DE" sz="1250" b="1" spc="-80">
                <a:solidFill>
                  <a:srgbClr val="2A2522"/>
                </a:solidFill>
                <a:latin typeface="Arial" panose="02020603050405020304" pitchFamily="2"/>
              </a:rPr>
              <a:t>gisches 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idx="10"/>
          </p:nvPr>
        </p:nvSpPr>
        <p:spPr>
          <a:xfrm>
            <a:off x="10497185" y="3117850"/>
            <a:ext cx="62166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-85">
                <a:solidFill>
                  <a:srgbClr val="2A2522"/>
                </a:solidFill>
                <a:latin typeface="Arial" panose="02020603050405020304" pitchFamily="2"/>
              </a:rPr>
              <a:t>Bildungs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11118850" y="3117850"/>
            <a:ext cx="8636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idx="10"/>
          </p:nvPr>
        </p:nvSpPr>
        <p:spPr>
          <a:xfrm>
            <a:off x="11174095" y="3483610"/>
            <a:ext cx="8572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idx="10"/>
          </p:nvPr>
        </p:nvSpPr>
        <p:spPr>
          <a:xfrm>
            <a:off x="10445750" y="3483610"/>
            <a:ext cx="72834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-75">
                <a:solidFill>
                  <a:srgbClr val="2A2522"/>
                </a:solidFill>
                <a:latin typeface="Arial" panose="02020603050405020304" pitchFamily="2"/>
              </a:rPr>
              <a:t>Beratungs 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idx="10"/>
          </p:nvPr>
        </p:nvSpPr>
        <p:spPr>
          <a:xfrm>
            <a:off x="11006455" y="4190365"/>
            <a:ext cx="71120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idx="10"/>
          </p:nvPr>
        </p:nvSpPr>
        <p:spPr>
          <a:xfrm>
            <a:off x="10556240" y="4190365"/>
            <a:ext cx="45021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200"/>
              </a:lnSpc>
              <a:spcAft>
                <a:spcPts val="0"/>
              </a:spcAft>
            </a:pPr>
            <a:r>
              <a:rPr lang="de-DE" sz="1050" spc="0">
                <a:solidFill>
                  <a:srgbClr val="2A2522"/>
                </a:solidFill>
                <a:latin typeface="Arial" panose="02020603050405020304" pitchFamily="2"/>
              </a:rPr>
              <a:t>Förder 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idx="10"/>
          </p:nvPr>
        </p:nvSpPr>
        <p:spPr>
          <a:xfrm>
            <a:off x="5160010" y="2453640"/>
            <a:ext cx="1198245" cy="13017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8155" rIns="0" bIns="0" anchor="t"/>
          <a:lstStyle/>
          <a:p>
            <a:pPr marL="0" marR="0" indent="0" algn="ctr">
              <a:lnSpc>
                <a:spcPts val="1500"/>
              </a:lnSpc>
              <a:spcAft>
                <a:spcPts val="1615"/>
              </a:spcAft>
            </a:pPr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Berufliches </a:t>
            </a:r>
            <a:br/>
            <a:r>
              <a:rPr lang="de-DE" sz="1250" b="1" spc="0">
                <a:solidFill>
                  <a:srgbClr val="000000"/>
                </a:solidFill>
                <a:latin typeface="Arial" panose="02020603050405020304" pitchFamily="2"/>
              </a:rPr>
              <a:t>Gymnasium </a:t>
            </a:r>
            <a:br/>
            <a:r>
              <a:rPr lang="de-DE" sz="1250" spc="0">
                <a:solidFill>
                  <a:srgbClr val="000000"/>
                </a:solidFill>
                <a:latin typeface="Arial" panose="02020603050405020304" pitchFamily="2"/>
              </a:rPr>
              <a:t>3 bzw. 6 Jahre 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idx="10"/>
          </p:nvPr>
        </p:nvSpPr>
        <p:spPr>
          <a:xfrm>
            <a:off x="9653905" y="2474595"/>
            <a:ext cx="48895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12/13 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idx="10"/>
          </p:nvPr>
        </p:nvSpPr>
        <p:spPr>
          <a:xfrm>
            <a:off x="9763760" y="3837305"/>
            <a:ext cx="269240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10 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idx="10"/>
          </p:nvPr>
        </p:nvSpPr>
        <p:spPr>
          <a:xfrm>
            <a:off x="1999615" y="2499360"/>
            <a:ext cx="2883535" cy="326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/>
          <a:lstStyle/>
          <a:p>
            <a:pPr marL="0" marR="0" indent="0" algn="ctr">
              <a:lnSpc>
                <a:spcPts val="1600"/>
              </a:lnSpc>
              <a:spcAft>
                <a:spcPts val="370"/>
              </a:spcAft>
            </a:pPr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Fachhochschulreife 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3639185" y="3166745"/>
            <a:ext cx="97218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40">
                <a:solidFill>
                  <a:srgbClr val="000000"/>
                </a:solidFill>
                <a:latin typeface="Arial" panose="02020603050405020304" pitchFamily="2"/>
              </a:rPr>
              <a:t>Berufskolleg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3803650" y="3352800"/>
            <a:ext cx="646430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spc="-55">
                <a:solidFill>
                  <a:srgbClr val="000000"/>
                </a:solidFill>
                <a:latin typeface="Arial" panose="02020603050405020304" pitchFamily="2"/>
              </a:rPr>
              <a:t>2-3 Jahre </a:t>
            </a:r>
          </a:p>
        </p:txBody>
      </p:sp>
      <p:sp>
        <p:nvSpPr>
          <p:cNvPr id="37" name="Textplatzhalter 36"/>
          <p:cNvSpPr>
            <a:spLocks noGrp="1"/>
          </p:cNvSpPr>
          <p:nvPr>
            <p:ph type="body" idx="10"/>
          </p:nvPr>
        </p:nvSpPr>
        <p:spPr>
          <a:xfrm>
            <a:off x="350520" y="3749040"/>
            <a:ext cx="1593850" cy="807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/>
          <a:lstStyle/>
          <a:p>
            <a:pPr marL="0" marR="0" indent="0" algn="ctr">
              <a:lnSpc>
                <a:spcPts val="1800"/>
              </a:lnSpc>
              <a:spcAft>
                <a:spcPts val="395"/>
              </a:spcAft>
            </a:pPr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Mittlerer </a:t>
            </a:r>
            <a:br/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Schul-</a:t>
            </a:r>
            <a:r>
              <a:rPr lang="de-DE" sz="10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br/>
            <a:r>
              <a:rPr lang="de-DE" sz="1450" b="1" spc="0">
                <a:solidFill>
                  <a:srgbClr val="000000"/>
                </a:solidFill>
                <a:latin typeface="Arial" panose="02020603050405020304" pitchFamily="2"/>
              </a:rPr>
              <a:t>abschluss 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idx="10"/>
          </p:nvPr>
        </p:nvSpPr>
        <p:spPr>
          <a:xfrm>
            <a:off x="5836920" y="5308600"/>
            <a:ext cx="97536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Hauptschule </a:t>
            </a:r>
          </a:p>
        </p:txBody>
      </p:sp>
      <p:sp>
        <p:nvSpPr>
          <p:cNvPr id="39" name="Textplatzhalter 38"/>
          <p:cNvSpPr>
            <a:spLocks noGrp="1"/>
          </p:cNvSpPr>
          <p:nvPr>
            <p:ph type="body" idx="10"/>
          </p:nvPr>
        </p:nvSpPr>
        <p:spPr>
          <a:xfrm>
            <a:off x="5904230" y="5110480"/>
            <a:ext cx="80137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45">
                <a:solidFill>
                  <a:srgbClr val="2A2522"/>
                </a:solidFill>
                <a:latin typeface="Arial" panose="02020603050405020304" pitchFamily="2"/>
              </a:rPr>
              <a:t>realschule 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idx="10"/>
          </p:nvPr>
        </p:nvSpPr>
        <p:spPr>
          <a:xfrm>
            <a:off x="6024245" y="4928235"/>
            <a:ext cx="480060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Werk </a:t>
            </a:r>
          </a:p>
        </p:txBody>
      </p:sp>
      <p:sp>
        <p:nvSpPr>
          <p:cNvPr id="41" name="Textplatzhalter 40"/>
          <p:cNvSpPr>
            <a:spLocks noGrp="1"/>
          </p:cNvSpPr>
          <p:nvPr>
            <p:ph type="body" idx="10"/>
          </p:nvPr>
        </p:nvSpPr>
        <p:spPr>
          <a:xfrm>
            <a:off x="6504305" y="4912360"/>
            <a:ext cx="8191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42" name="Textplatzhalter 41"/>
          <p:cNvSpPr>
            <a:spLocks noGrp="1"/>
          </p:cNvSpPr>
          <p:nvPr>
            <p:ph type="body" idx="10"/>
          </p:nvPr>
        </p:nvSpPr>
        <p:spPr>
          <a:xfrm>
            <a:off x="6705600" y="5110480"/>
            <a:ext cx="6159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, 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idx="10"/>
          </p:nvPr>
        </p:nvSpPr>
        <p:spPr>
          <a:xfrm>
            <a:off x="7211695" y="5241925"/>
            <a:ext cx="50609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-60">
                <a:solidFill>
                  <a:srgbClr val="2A2522"/>
                </a:solidFill>
                <a:latin typeface="Arial" panose="02020603050405020304" pitchFamily="2"/>
              </a:rPr>
              <a:t>schule 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idx="10"/>
          </p:nvPr>
        </p:nvSpPr>
        <p:spPr>
          <a:xfrm>
            <a:off x="7212965" y="5059680"/>
            <a:ext cx="40068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14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Real </a:t>
            </a:r>
          </a:p>
        </p:txBody>
      </p:sp>
      <p:sp>
        <p:nvSpPr>
          <p:cNvPr id="45" name="Textplatzhalter 44"/>
          <p:cNvSpPr>
            <a:spLocks noGrp="1"/>
          </p:cNvSpPr>
          <p:nvPr>
            <p:ph type="body" idx="10"/>
          </p:nvPr>
        </p:nvSpPr>
        <p:spPr>
          <a:xfrm>
            <a:off x="7458710" y="5784850"/>
            <a:ext cx="98742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40">
                <a:solidFill>
                  <a:srgbClr val="2A2522"/>
                </a:solidFill>
                <a:latin typeface="Arial" panose="02020603050405020304" pitchFamily="2"/>
              </a:rPr>
              <a:t>Grundschule </a:t>
            </a:r>
          </a:p>
        </p:txBody>
      </p:sp>
      <p:sp>
        <p:nvSpPr>
          <p:cNvPr id="46" name="Textplatzhalter 45"/>
          <p:cNvSpPr>
            <a:spLocks noGrp="1"/>
          </p:cNvSpPr>
          <p:nvPr>
            <p:ph type="body" idx="10"/>
          </p:nvPr>
        </p:nvSpPr>
        <p:spPr>
          <a:xfrm>
            <a:off x="7613650" y="5043805"/>
            <a:ext cx="8191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idx="10"/>
          </p:nvPr>
        </p:nvSpPr>
        <p:spPr>
          <a:xfrm>
            <a:off x="8187055" y="4891405"/>
            <a:ext cx="572770" cy="594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Gemein </a:t>
            </a:r>
            <a:br/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schafts </a:t>
            </a:r>
            <a:br/>
            <a:r>
              <a:rPr lang="de-DE" sz="1250" b="1" spc="-35">
                <a:solidFill>
                  <a:srgbClr val="2A2522"/>
                </a:solidFill>
                <a:latin typeface="Arial" panose="02020603050405020304" pitchFamily="2"/>
              </a:rPr>
              <a:t>schule </a:t>
            </a:r>
          </a:p>
        </p:txBody>
      </p:sp>
      <p:sp>
        <p:nvSpPr>
          <p:cNvPr id="48" name="Textplatzhalter 47"/>
          <p:cNvSpPr>
            <a:spLocks noGrp="1"/>
          </p:cNvSpPr>
          <p:nvPr>
            <p:ph type="body" idx="10"/>
          </p:nvPr>
        </p:nvSpPr>
        <p:spPr>
          <a:xfrm>
            <a:off x="8759825" y="5089525"/>
            <a:ext cx="9144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idx="10"/>
          </p:nvPr>
        </p:nvSpPr>
        <p:spPr>
          <a:xfrm>
            <a:off x="8759825" y="4891405"/>
            <a:ext cx="97155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idx="10"/>
          </p:nvPr>
        </p:nvSpPr>
        <p:spPr>
          <a:xfrm>
            <a:off x="9177655" y="5257800"/>
            <a:ext cx="66103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-50">
                <a:solidFill>
                  <a:srgbClr val="2A2522"/>
                </a:solidFill>
                <a:latin typeface="Arial" panose="02020603050405020304" pitchFamily="2"/>
              </a:rPr>
              <a:t>Gymnasi 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idx="10"/>
          </p:nvPr>
        </p:nvSpPr>
        <p:spPr>
          <a:xfrm>
            <a:off x="9838690" y="5257800"/>
            <a:ext cx="29781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um 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idx="10"/>
          </p:nvPr>
        </p:nvSpPr>
        <p:spPr>
          <a:xfrm>
            <a:off x="9794240" y="5699760"/>
            <a:ext cx="21145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4 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idx="10"/>
          </p:nvPr>
        </p:nvSpPr>
        <p:spPr>
          <a:xfrm>
            <a:off x="9799320" y="4873625"/>
            <a:ext cx="20129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FFFFFF"/>
                </a:solidFill>
                <a:latin typeface="Arial" panose="02020603050405020304" pitchFamily="2"/>
              </a:rPr>
              <a:t>9 </a:t>
            </a:r>
          </a:p>
        </p:txBody>
      </p:sp>
      <p:sp>
        <p:nvSpPr>
          <p:cNvPr id="54" name="Textplatzhalter 53"/>
          <p:cNvSpPr>
            <a:spLocks noGrp="1"/>
          </p:cNvSpPr>
          <p:nvPr>
            <p:ph type="body" idx="10"/>
          </p:nvPr>
        </p:nvSpPr>
        <p:spPr>
          <a:xfrm>
            <a:off x="10638790" y="3300730"/>
            <a:ext cx="38163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0">
                <a:solidFill>
                  <a:srgbClr val="2A2522"/>
                </a:solidFill>
                <a:latin typeface="Arial" panose="02020603050405020304" pitchFamily="2"/>
              </a:rPr>
              <a:t>und 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idx="10"/>
          </p:nvPr>
        </p:nvSpPr>
        <p:spPr>
          <a:xfrm>
            <a:off x="10537190" y="3666490"/>
            <a:ext cx="584835" cy="179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250" b="1" spc="-65">
                <a:solidFill>
                  <a:srgbClr val="2A2522"/>
                </a:solidFill>
                <a:latin typeface="Arial" panose="02020603050405020304" pitchFamily="2"/>
              </a:rPr>
              <a:t>zentrum 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idx="10"/>
          </p:nvPr>
        </p:nvSpPr>
        <p:spPr>
          <a:xfrm>
            <a:off x="10594975" y="4028440"/>
            <a:ext cx="43243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050" spc="-35">
                <a:solidFill>
                  <a:srgbClr val="2A2522"/>
                </a:solidFill>
                <a:latin typeface="Arial" panose="02020603050405020304" pitchFamily="2"/>
              </a:rPr>
              <a:t>je nach </a:t>
            </a:r>
          </a:p>
        </p:txBody>
      </p:sp>
      <p:sp>
        <p:nvSpPr>
          <p:cNvPr id="57" name="Textplatzhalter 56"/>
          <p:cNvSpPr>
            <a:spLocks noGrp="1"/>
          </p:cNvSpPr>
          <p:nvPr>
            <p:ph type="body" idx="10"/>
          </p:nvPr>
        </p:nvSpPr>
        <p:spPr>
          <a:xfrm>
            <a:off x="10420985" y="4351020"/>
            <a:ext cx="79248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15">
                <a:solidFill>
                  <a:srgbClr val="2A2522"/>
                </a:solidFill>
                <a:latin typeface="Arial" panose="02020603050405020304" pitchFamily="2"/>
              </a:rPr>
              <a:t>schwerpunkt </a:t>
            </a:r>
          </a:p>
        </p:txBody>
      </p:sp>
      <p:sp>
        <p:nvSpPr>
          <p:cNvPr id="58" name="Textplatzhalter 57"/>
          <p:cNvSpPr>
            <a:spLocks noGrp="1"/>
          </p:cNvSpPr>
          <p:nvPr>
            <p:ph type="body" idx="10"/>
          </p:nvPr>
        </p:nvSpPr>
        <p:spPr>
          <a:xfrm>
            <a:off x="10662920" y="4510405"/>
            <a:ext cx="33591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135">
                <a:solidFill>
                  <a:srgbClr val="2A2522"/>
                </a:solidFill>
                <a:latin typeface="Arial" panose="02020603050405020304" pitchFamily="2"/>
              </a:rPr>
              <a:t>alle </a:t>
            </a:r>
          </a:p>
        </p:txBody>
      </p:sp>
      <p:sp>
        <p:nvSpPr>
          <p:cNvPr id="59" name="Textplatzhalter 58"/>
          <p:cNvSpPr>
            <a:spLocks noGrp="1"/>
          </p:cNvSpPr>
          <p:nvPr>
            <p:ph type="body" idx="10"/>
          </p:nvPr>
        </p:nvSpPr>
        <p:spPr>
          <a:xfrm>
            <a:off x="10478770" y="4671060"/>
            <a:ext cx="70739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Abschlüsse </a:t>
            </a:r>
          </a:p>
        </p:txBody>
      </p:sp>
      <p:sp>
        <p:nvSpPr>
          <p:cNvPr id="60" name="Textplatzhalter 59"/>
          <p:cNvSpPr>
            <a:spLocks noGrp="1"/>
          </p:cNvSpPr>
          <p:nvPr>
            <p:ph type="body" idx="10"/>
          </p:nvPr>
        </p:nvSpPr>
        <p:spPr>
          <a:xfrm>
            <a:off x="10657205" y="4830445"/>
            <a:ext cx="317500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0">
                <a:solidFill>
                  <a:srgbClr val="2A2522"/>
                </a:solidFill>
                <a:latin typeface="Arial" panose="02020603050405020304" pitchFamily="2"/>
              </a:rPr>
              <a:t>der </a:t>
            </a:r>
          </a:p>
        </p:txBody>
      </p:sp>
      <p:sp>
        <p:nvSpPr>
          <p:cNvPr id="61" name="Textplatzhalter 60"/>
          <p:cNvSpPr>
            <a:spLocks noGrp="1"/>
          </p:cNvSpPr>
          <p:nvPr>
            <p:ph type="body" idx="10"/>
          </p:nvPr>
        </p:nvSpPr>
        <p:spPr>
          <a:xfrm>
            <a:off x="10460990" y="4991100"/>
            <a:ext cx="73723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allgemeinen 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idx="10"/>
          </p:nvPr>
        </p:nvSpPr>
        <p:spPr>
          <a:xfrm>
            <a:off x="10396855" y="5150485"/>
            <a:ext cx="87185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5">
                <a:solidFill>
                  <a:srgbClr val="2A2522"/>
                </a:solidFill>
                <a:latin typeface="Arial" panose="02020603050405020304" pitchFamily="2"/>
              </a:rPr>
              <a:t>Schulen sowie </a:t>
            </a:r>
          </a:p>
        </p:txBody>
      </p:sp>
      <p:sp>
        <p:nvSpPr>
          <p:cNvPr id="63" name="Textplatzhalter 62"/>
          <p:cNvSpPr>
            <a:spLocks noGrp="1"/>
          </p:cNvSpPr>
          <p:nvPr>
            <p:ph type="body" idx="10"/>
          </p:nvPr>
        </p:nvSpPr>
        <p:spPr>
          <a:xfrm>
            <a:off x="10372090" y="5311140"/>
            <a:ext cx="920750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25">
                <a:solidFill>
                  <a:srgbClr val="2A2522"/>
                </a:solidFill>
                <a:latin typeface="Arial" panose="02020603050405020304" pitchFamily="2"/>
              </a:rPr>
              <a:t>die Abschlüsse </a:t>
            </a:r>
          </a:p>
        </p:txBody>
      </p:sp>
      <p:sp>
        <p:nvSpPr>
          <p:cNvPr id="64" name="Textplatzhalter 63"/>
          <p:cNvSpPr>
            <a:spLocks noGrp="1"/>
          </p:cNvSpPr>
          <p:nvPr>
            <p:ph type="body" idx="10"/>
          </p:nvPr>
        </p:nvSpPr>
        <p:spPr>
          <a:xfrm>
            <a:off x="10497185" y="5470525"/>
            <a:ext cx="670560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Lernen und </a:t>
            </a:r>
          </a:p>
        </p:txBody>
      </p:sp>
      <p:sp>
        <p:nvSpPr>
          <p:cNvPr id="65" name="Textplatzhalter 64"/>
          <p:cNvSpPr>
            <a:spLocks noGrp="1"/>
          </p:cNvSpPr>
          <p:nvPr>
            <p:ph type="body" idx="10"/>
          </p:nvPr>
        </p:nvSpPr>
        <p:spPr>
          <a:xfrm>
            <a:off x="10588625" y="5631180"/>
            <a:ext cx="490855" cy="1581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50">
                <a:solidFill>
                  <a:srgbClr val="2A2522"/>
                </a:solidFill>
                <a:latin typeface="Arial" panose="02020603050405020304" pitchFamily="2"/>
              </a:rPr>
              <a:t>Geistige 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idx="10"/>
          </p:nvPr>
        </p:nvSpPr>
        <p:spPr>
          <a:xfrm>
            <a:off x="10463530" y="5790565"/>
            <a:ext cx="741045" cy="160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de-DE" sz="1050" spc="-30">
                <a:solidFill>
                  <a:srgbClr val="2A2522"/>
                </a:solidFill>
                <a:latin typeface="Arial" panose="02020603050405020304" pitchFamily="2"/>
              </a:rPr>
              <a:t>Entwicklung </a:t>
            </a:r>
          </a:p>
        </p:txBody>
      </p:sp>
      <p:cxnSp>
        <p:nvCxnSpPr>
          <p:cNvPr id="67" name="Gerader Verbinder 66"/>
          <p:cNvCxnSpPr/>
          <p:nvPr/>
        </p:nvCxnSpPr>
        <p:spPr>
          <a:xfrm>
            <a:off x="5160010" y="3755390"/>
            <a:ext cx="1198245" cy="0"/>
          </a:xfrm>
          <a:prstGeom prst="line">
            <a:avLst/>
          </a:prstGeom>
          <a:ln w="39370" cmpd="sng">
            <a:solidFill>
              <a:srgbClr val="FFFB00"/>
            </a:solidFill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855335" y="0"/>
            <a:ext cx="6336665" cy="68580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8305" y="0"/>
            <a:ext cx="4889500" cy="5916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8465" rIns="0" bIns="0" anchor="t"/>
          <a:lstStyle/>
          <a:p>
            <a:pPr marL="0" marR="0" indent="0" algn="l">
              <a:lnSpc>
                <a:spcPts val="5400"/>
              </a:lnSpc>
              <a:spcAft>
                <a:spcPts val="21685"/>
              </a:spcAft>
            </a:pPr>
            <a:r>
              <a:rPr lang="de-DE" sz="5350" b="1" spc="-155">
                <a:solidFill>
                  <a:srgbClr val="2A2522"/>
                </a:solidFill>
                <a:latin typeface="Times New Roman" panose="02020603050405020304" pitchFamily="1"/>
              </a:rPr>
              <a:t>Anmeldung an der weiterführenden Schule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41610" y="207010"/>
            <a:ext cx="1423670" cy="1289685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373380" y="203200"/>
          <a:ext cx="11442700" cy="3145790"/>
        </p:xfrm>
        <a:graphic>
          <a:graphicData uri="http://schemas.openxmlformats.org/drawingml/2006/table">
            <a:tbl>
              <a:tblPr/>
              <a:tblGrid>
                <a:gridCol w="996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790">
                <a:tc>
                  <a:txBody>
                    <a:bodyPr/>
                    <a:lstStyle/>
                    <a:p>
                      <a:pPr marL="365760" marR="0" indent="0" algn="l">
                        <a:lnSpc>
                          <a:spcPts val="2700"/>
                        </a:lnSpc>
                        <a:spcBef>
                          <a:spcPts val="4495"/>
                        </a:spcBef>
                        <a:spcAft>
                          <a:spcPts val="0"/>
                        </a:spcAft>
                      </a:pPr>
                      <a:r>
                        <a:rPr lang="de-DE" sz="2300" spc="0">
                          <a:solidFill>
                            <a:srgbClr val="2A2522"/>
                          </a:solidFill>
                          <a:latin typeface="Verdana" panose="02020603050405020304" pitchFamily="2"/>
                        </a:rPr>
                        <a:t>Erforderliche Dokumente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5055"/>
                        </a:spcBef>
                        <a:spcAft>
                          <a:spcPts val="0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Personalausweis, Reisepass oder anderer Identitätsnachweis des Kindes </a:t>
                      </a:r>
                    </a:p>
                    <a:p>
                      <a:pPr marL="365760" marR="0" indent="0" algn="l">
                        <a:lnSpc>
                          <a:spcPts val="2000"/>
                        </a:lnSpc>
                        <a:spcBef>
                          <a:spcPts val="4025"/>
                        </a:spcBef>
                        <a:spcAft>
                          <a:spcPts val="0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Aus dem Formularsatz zur neuen Grundschulempfehlung sind mitzubringen: </a:t>
                      </a:r>
                    </a:p>
                    <a:p>
                      <a:pPr marL="365760" marR="0" indent="320040" algn="l">
                        <a:lnSpc>
                          <a:spcPts val="2000"/>
                        </a:lnSpc>
                        <a:spcBef>
                          <a:spcPts val="2340"/>
                        </a:spcBef>
                        <a:spcAft>
                          <a:spcPts val="20"/>
                        </a:spcAft>
                        <a:buFont typeface="Symbol"/>
                        <a:buChar char="·"/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Blatt 3 „Formular für die Anmeldung“ – dieses verbleibt an der weiterführenden Schule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373380" y="3623310"/>
            <a:ext cx="11442700" cy="25977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685800" marR="594360" indent="274320" algn="l">
              <a:lnSpc>
                <a:spcPts val="27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100">
                <a:solidFill>
                  <a:srgbClr val="2A2522"/>
                </a:solidFill>
                <a:latin typeface="Tahoma" panose="02020603050405020304" pitchFamily="2"/>
              </a:rPr>
              <a:t>entweder das Blatt 1 „Rückmeldung für den weiteren Bildungsweg“, oder Blatt 2 „Empfehlung der Klassenkonferenz für den weiteren Bildungsweg“ oder das Formular „Information über die Ergebnisse der zentralen Kompetenzmessung“ – dieses ist nur vorzulegen </a:t>
            </a:r>
          </a:p>
          <a:p>
            <a:pPr marL="685800" marR="1280160" indent="274320" algn="l">
              <a:lnSpc>
                <a:spcPts val="3000"/>
              </a:lnSpc>
              <a:spcBef>
                <a:spcPts val="1315"/>
              </a:spcBef>
              <a:spcAft>
                <a:spcPts val="4850"/>
              </a:spcAft>
              <a:buFont typeface="Symbol"/>
              <a:buChar char="·"/>
            </a:pPr>
            <a:r>
              <a:rPr lang="de-DE" sz="1650" spc="75">
                <a:solidFill>
                  <a:srgbClr val="2A2522"/>
                </a:solidFill>
                <a:latin typeface="Tahoma" panose="02020603050405020304" pitchFamily="2"/>
              </a:rPr>
              <a:t>Zur Anmeldung an einem Gymnasium kann auch das Ergebnis des Potenzialtests vorgelegt werden.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73380" y="6221095"/>
          <a:ext cx="11442700" cy="332105"/>
        </p:xfrm>
        <a:graphic>
          <a:graphicData uri="http://schemas.openxmlformats.org/drawingml/2006/table">
            <a:tbl>
              <a:tblPr/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556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27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743585" y="708025"/>
            <a:ext cx="5394960" cy="35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>
            <a:normAutofit fontScale="95000"/>
          </a:bodyPr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de-DE" sz="2400" b="1" spc="20">
                <a:solidFill>
                  <a:srgbClr val="2A2522"/>
                </a:solidFill>
                <a:latin typeface="Arial" panose="02020603050405020304" pitchFamily="2"/>
              </a:rPr>
              <a:t>Der Weg in die weiterführende Schule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1609090" y="1513205"/>
            <a:ext cx="1554480" cy="467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-182880" algn="l">
              <a:lnSpc>
                <a:spcPts val="1800"/>
              </a:lnSpc>
              <a:spcAft>
                <a:spcPts val="0"/>
              </a:spcAft>
            </a:pPr>
            <a:r>
              <a:rPr lang="de-DE" sz="1550" b="1" spc="-10">
                <a:solidFill>
                  <a:srgbClr val="2A2522"/>
                </a:solidFill>
                <a:latin typeface="Arial" panose="02020603050405020304" pitchFamily="2"/>
              </a:rPr>
              <a:t>Werkrealschule, Hauptschule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6760210" y="1513205"/>
            <a:ext cx="113030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550" b="1" spc="0">
                <a:solidFill>
                  <a:srgbClr val="2A2522"/>
                </a:solidFill>
                <a:latin typeface="Arial" panose="02020603050405020304" pitchFamily="2"/>
              </a:rPr>
              <a:t>-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3721735" y="1513205"/>
            <a:ext cx="3038475" cy="431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550" b="1" spc="0">
                <a:solidFill>
                  <a:srgbClr val="2A2522"/>
                </a:solidFill>
                <a:latin typeface="Arial" panose="02020603050405020304" pitchFamily="2"/>
              </a:rPr>
              <a:t>Gemeinschafts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057400" algn="l"/>
              </a:tabLst>
            </a:pPr>
            <a:r>
              <a:rPr lang="de-DE" sz="1550" b="1" spc="0">
                <a:solidFill>
                  <a:srgbClr val="2A2522"/>
                </a:solidFill>
                <a:latin typeface="Arial" panose="02020603050405020304" pitchFamily="2"/>
              </a:rPr>
              <a:t>Realschule	schule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8957945" y="1635125"/>
            <a:ext cx="1106805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550" b="1" spc="-75">
                <a:solidFill>
                  <a:srgbClr val="2A2522"/>
                </a:solidFill>
                <a:latin typeface="Arial" panose="02020603050405020304" pitchFamily="2"/>
              </a:rPr>
              <a:t>Gymnasium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499745" y="2985135"/>
            <a:ext cx="560705" cy="224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100" b="1" spc="-30">
                <a:solidFill>
                  <a:srgbClr val="2A2522"/>
                </a:solidFill>
                <a:latin typeface="Verdana" panose="02020603050405020304" pitchFamily="2"/>
              </a:rPr>
              <a:t>Sonder </a:t>
            </a:r>
            <a:br/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499745" y="3209290"/>
            <a:ext cx="570230" cy="198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100" b="1" spc="-30">
                <a:solidFill>
                  <a:srgbClr val="2A2522"/>
                </a:solidFill>
                <a:latin typeface="Verdana" panose="02020603050405020304" pitchFamily="2"/>
              </a:rPr>
              <a:t>pädago </a:t>
            </a:r>
            <a:br/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idx="10"/>
          </p:nvPr>
        </p:nvSpPr>
        <p:spPr>
          <a:xfrm>
            <a:off x="499745" y="3407410"/>
            <a:ext cx="606425" cy="155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35000" lnSpcReduction="20000"/>
          </a:bodyPr>
          <a:lstStyle/>
          <a:p>
            <a:pPr marL="0" marR="0" indent="0" algn="ctr">
              <a:lnSpc>
                <a:spcPts val="1500"/>
              </a:lnSpc>
              <a:spcAft>
                <a:spcPts val="0"/>
              </a:spcAft>
            </a:pPr>
            <a:r>
              <a:rPr lang="de-DE" sz="1100" b="1" spc="-30">
                <a:solidFill>
                  <a:srgbClr val="2A2522"/>
                </a:solidFill>
                <a:latin typeface="Verdana" panose="02020603050405020304" pitchFamily="2"/>
              </a:rPr>
              <a:t>gisches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idx="10"/>
          </p:nvPr>
        </p:nvSpPr>
        <p:spPr>
          <a:xfrm>
            <a:off x="9351010" y="2929255"/>
            <a:ext cx="133985" cy="169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spc="0">
                <a:solidFill>
                  <a:srgbClr val="FFFFFF"/>
                </a:solidFill>
                <a:latin typeface="Verdana" panose="02020603050405020304" pitchFamily="2"/>
              </a:rPr>
              <a:t>–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1060450" y="2985135"/>
            <a:ext cx="8826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0"/>
          </p:nvPr>
        </p:nvSpPr>
        <p:spPr>
          <a:xfrm>
            <a:off x="7369810" y="3020695"/>
            <a:ext cx="52768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spc="-50">
                <a:solidFill>
                  <a:srgbClr val="FFFFFF"/>
                </a:solidFill>
                <a:latin typeface="Verdana" panose="02020603050405020304" pitchFamily="2"/>
              </a:rPr>
              <a:t>Klassen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idx="10"/>
          </p:nvPr>
        </p:nvSpPr>
        <p:spPr>
          <a:xfrm>
            <a:off x="10293350" y="2974975"/>
            <a:ext cx="1139825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50">
                <a:solidFill>
                  <a:srgbClr val="FFFFFF"/>
                </a:solidFill>
                <a:latin typeface="Verdana" panose="02020603050405020304" pitchFamily="2"/>
              </a:rPr>
              <a:t>Potenzialtest am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7897495" y="3008630"/>
            <a:ext cx="88265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0">
                <a:solidFill>
                  <a:srgbClr val="FFFFFF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0"/>
          </p:nvPr>
        </p:nvSpPr>
        <p:spPr>
          <a:xfrm>
            <a:off x="1069975" y="3183255"/>
            <a:ext cx="9398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idx="10"/>
          </p:nvPr>
        </p:nvSpPr>
        <p:spPr>
          <a:xfrm>
            <a:off x="10003790" y="3161030"/>
            <a:ext cx="1715770" cy="185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0">
                <a:solidFill>
                  <a:srgbClr val="FFFFFF"/>
                </a:solidFill>
                <a:latin typeface="Verdana" panose="02020603050405020304" pitchFamily="2"/>
              </a:rPr>
              <a:t>Gymnasium bestätigt die 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idx="10"/>
          </p:nvPr>
        </p:nvSpPr>
        <p:spPr>
          <a:xfrm>
            <a:off x="7324090" y="3191510"/>
            <a:ext cx="680085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FFFFFF"/>
                </a:solidFill>
                <a:latin typeface="Verdana" panose="02020603050405020304" pitchFamily="2"/>
              </a:rPr>
              <a:t>konferenz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idx="10"/>
          </p:nvPr>
        </p:nvSpPr>
        <p:spPr>
          <a:xfrm>
            <a:off x="2160905" y="3058795"/>
            <a:ext cx="3974465" cy="445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640080" marR="0" indent="-640080" algn="l">
              <a:lnSpc>
                <a:spcPts val="1700"/>
              </a:lnSpc>
              <a:spcAft>
                <a:spcPts val="0"/>
              </a:spcAft>
            </a:pPr>
            <a:r>
              <a:rPr lang="de-DE" sz="1550" spc="0">
                <a:solidFill>
                  <a:srgbClr val="2A2522"/>
                </a:solidFill>
                <a:latin typeface="Arial" panose="02020603050405020304" pitchFamily="2"/>
              </a:rPr>
              <a:t>Klassenkonferenz und Kompetenzmessung hat empfehlenden Charakter 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idx="10"/>
          </p:nvPr>
        </p:nvSpPr>
        <p:spPr>
          <a:xfrm>
            <a:off x="8576945" y="2917190"/>
            <a:ext cx="774065" cy="554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91440" marR="0" indent="-91440" algn="l">
              <a:lnSpc>
                <a:spcPts val="1400"/>
              </a:lnSpc>
              <a:spcAft>
                <a:spcPts val="0"/>
              </a:spcAft>
            </a:pPr>
            <a:r>
              <a:rPr lang="de-DE" sz="1100" spc="-55">
                <a:solidFill>
                  <a:srgbClr val="FFFFFF"/>
                </a:solidFill>
                <a:latin typeface="Verdana" panose="02020603050405020304" pitchFamily="2"/>
              </a:rPr>
              <a:t>Kompetenz messung bestätigt 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idx="10"/>
          </p:nvPr>
        </p:nvSpPr>
        <p:spPr>
          <a:xfrm>
            <a:off x="7425055" y="3374390"/>
            <a:ext cx="47244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FFFFFF"/>
                </a:solidFill>
                <a:latin typeface="Verdana" panose="02020603050405020304" pitchFamily="2"/>
              </a:rPr>
              <a:t>für das 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idx="10"/>
          </p:nvPr>
        </p:nvSpPr>
        <p:spPr>
          <a:xfrm>
            <a:off x="8507095" y="3471545"/>
            <a:ext cx="1002665" cy="1797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5">
                <a:solidFill>
                  <a:srgbClr val="FFFFFF"/>
                </a:solidFill>
                <a:latin typeface="Verdana" panose="02020603050405020304" pitchFamily="2"/>
              </a:rPr>
              <a:t>Kompetenz für 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idx="10"/>
          </p:nvPr>
        </p:nvSpPr>
        <p:spPr>
          <a:xfrm>
            <a:off x="450850" y="3579495"/>
            <a:ext cx="670560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-45">
                <a:solidFill>
                  <a:srgbClr val="2A2522"/>
                </a:solidFill>
                <a:latin typeface="Verdana" panose="02020603050405020304" pitchFamily="2"/>
              </a:rPr>
              <a:t>Bildungs 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idx="10"/>
          </p:nvPr>
        </p:nvSpPr>
        <p:spPr>
          <a:xfrm>
            <a:off x="10329545" y="3346450"/>
            <a:ext cx="1073150" cy="36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-13716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FFFFFF"/>
                </a:solidFill>
                <a:latin typeface="Verdana" panose="02020603050405020304" pitchFamily="2"/>
              </a:rPr>
              <a:t>Eignung für das Gymnasium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idx="10"/>
          </p:nvPr>
        </p:nvSpPr>
        <p:spPr>
          <a:xfrm>
            <a:off x="1121410" y="3579495"/>
            <a:ext cx="91440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27" name="Textplatzhalter 26"/>
          <p:cNvSpPr>
            <a:spLocks noGrp="1"/>
          </p:cNvSpPr>
          <p:nvPr>
            <p:ph type="body" idx="10"/>
          </p:nvPr>
        </p:nvSpPr>
        <p:spPr>
          <a:xfrm>
            <a:off x="7257415" y="3557270"/>
            <a:ext cx="80137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50">
                <a:solidFill>
                  <a:srgbClr val="FFFFFF"/>
                </a:solidFill>
                <a:latin typeface="Verdana" panose="02020603050405020304" pitchFamily="2"/>
              </a:rPr>
              <a:t>Gymnasium 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idx="10"/>
          </p:nvPr>
        </p:nvSpPr>
        <p:spPr>
          <a:xfrm>
            <a:off x="8455025" y="3651250"/>
            <a:ext cx="1088390" cy="18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0">
                <a:solidFill>
                  <a:srgbClr val="FFFFFF"/>
                </a:solidFill>
                <a:latin typeface="Verdana" panose="02020603050405020304" pitchFamily="2"/>
              </a:rPr>
              <a:t>das Gymnasium 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idx="10"/>
          </p:nvPr>
        </p:nvSpPr>
        <p:spPr>
          <a:xfrm>
            <a:off x="610870" y="3777615"/>
            <a:ext cx="39687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und 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idx="10"/>
          </p:nvPr>
        </p:nvSpPr>
        <p:spPr>
          <a:xfrm>
            <a:off x="393065" y="3975735"/>
            <a:ext cx="786765" cy="181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-45">
                <a:solidFill>
                  <a:srgbClr val="2A2522"/>
                </a:solidFill>
                <a:latin typeface="Verdana" panose="02020603050405020304" pitchFamily="2"/>
              </a:rPr>
              <a:t>Beratungs 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idx="10"/>
          </p:nvPr>
        </p:nvSpPr>
        <p:spPr>
          <a:xfrm>
            <a:off x="1179830" y="3975735"/>
            <a:ext cx="9080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0">
                <a:solidFill>
                  <a:srgbClr val="2A2522"/>
                </a:solidFill>
                <a:latin typeface="Verdana" panose="02020603050405020304" pitchFamily="2"/>
              </a:rPr>
              <a:t>- </a:t>
            </a:r>
          </a:p>
        </p:txBody>
      </p:sp>
      <p:sp>
        <p:nvSpPr>
          <p:cNvPr id="32" name="Textplatzhalter 31"/>
          <p:cNvSpPr>
            <a:spLocks noGrp="1"/>
          </p:cNvSpPr>
          <p:nvPr>
            <p:ph type="body" idx="10"/>
          </p:nvPr>
        </p:nvSpPr>
        <p:spPr>
          <a:xfrm>
            <a:off x="494030" y="4170680"/>
            <a:ext cx="630555" cy="17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b="1" spc="-60">
                <a:solidFill>
                  <a:srgbClr val="2A2522"/>
                </a:solidFill>
                <a:latin typeface="Verdana" panose="02020603050405020304" pitchFamily="2"/>
              </a:rPr>
              <a:t>zentrum 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idx="10"/>
          </p:nvPr>
        </p:nvSpPr>
        <p:spPr>
          <a:xfrm>
            <a:off x="10198735" y="4151630"/>
            <a:ext cx="1322705" cy="18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0">
                <a:solidFill>
                  <a:srgbClr val="2A2522"/>
                </a:solidFill>
                <a:latin typeface="Verdana" panose="02020603050405020304" pitchFamily="2"/>
              </a:rPr>
              <a:t>Weder Empfehlung 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idx="10"/>
          </p:nvPr>
        </p:nvSpPr>
        <p:spPr>
          <a:xfrm>
            <a:off x="10061575" y="4333875"/>
            <a:ext cx="1603375" cy="180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0">
                <a:solidFill>
                  <a:srgbClr val="2A2522"/>
                </a:solidFill>
                <a:latin typeface="Verdana" panose="02020603050405020304" pitchFamily="2"/>
              </a:rPr>
              <a:t>Klassenkonferenz noch 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idx="10"/>
          </p:nvPr>
        </p:nvSpPr>
        <p:spPr>
          <a:xfrm>
            <a:off x="10036810" y="4517390"/>
            <a:ext cx="165862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45">
                <a:solidFill>
                  <a:srgbClr val="2A2522"/>
                </a:solidFill>
                <a:latin typeface="Verdana" panose="02020603050405020304" pitchFamily="2"/>
              </a:rPr>
              <a:t>Kompetenzmessung mit 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idx="10"/>
          </p:nvPr>
        </p:nvSpPr>
        <p:spPr>
          <a:xfrm>
            <a:off x="10125710" y="4700270"/>
            <a:ext cx="1475105" cy="185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de-DE" sz="1100" spc="-30">
                <a:solidFill>
                  <a:srgbClr val="2A2522"/>
                </a:solidFill>
                <a:latin typeface="Verdana" panose="02020603050405020304" pitchFamily="2"/>
              </a:rPr>
              <a:t>Ergebnis: Gymnasium </a:t>
            </a:r>
          </a:p>
        </p:txBody>
      </p:sp>
      <p:sp>
        <p:nvSpPr>
          <p:cNvPr id="37" name="Textplatzhalter 36"/>
          <p:cNvSpPr>
            <a:spLocks noGrp="1"/>
          </p:cNvSpPr>
          <p:nvPr>
            <p:ph type="body" idx="10"/>
          </p:nvPr>
        </p:nvSpPr>
        <p:spPr>
          <a:xfrm>
            <a:off x="6096000" y="5490845"/>
            <a:ext cx="1216025" cy="222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550" b="1" spc="-45">
                <a:solidFill>
                  <a:srgbClr val="2A2522"/>
                </a:solidFill>
                <a:latin typeface="Arial" panose="02020603050405020304" pitchFamily="2"/>
              </a:rPr>
              <a:t>Grundschule </a:t>
            </a:r>
          </a:p>
        </p:txBody>
      </p:sp>
      <p:sp>
        <p:nvSpPr>
          <p:cNvPr id="38" name="Textplatzhalter 37"/>
          <p:cNvSpPr>
            <a:spLocks noGrp="1"/>
          </p:cNvSpPr>
          <p:nvPr>
            <p:ph type="body" idx="10"/>
          </p:nvPr>
        </p:nvSpPr>
        <p:spPr>
          <a:xfrm>
            <a:off x="7775575" y="6324600"/>
            <a:ext cx="4004945" cy="122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000"/>
              </a:lnSpc>
              <a:spcAft>
                <a:spcPts val="0"/>
              </a:spcAft>
              <a:tabLst>
                <a:tab pos="4023360" algn="r"/>
              </a:tabLst>
            </a:pPr>
            <a:r>
              <a:rPr lang="de-DE" sz="850" spc="0">
                <a:solidFill>
                  <a:srgbClr val="2A2522"/>
                </a:solidFill>
                <a:latin typeface="Arial" panose="02020603050405020304" pitchFamily="2"/>
              </a:rPr>
              <a:t>Übergang von der Grundschule in die weiterführenden Schularten	28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5175" y="3221990"/>
            <a:ext cx="1298575" cy="2440940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47160" y="1548130"/>
            <a:ext cx="2160905" cy="3063240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748145" y="1548130"/>
            <a:ext cx="2160905" cy="3063240"/>
          </a:xfrm>
          <a:prstGeom prst="rect">
            <a:avLst/>
          </a:prstGeom>
        </p:spPr>
      </p:pic>
      <p:pic>
        <p:nvPicPr>
          <p:cNvPr id="15" name="Grafik 14"/>
          <p:cNvPicPr/>
          <p:nvPr/>
        </p:nvPicPr>
        <p:blipFill>
          <a:blip r:embed="rId5"/>
          <a:stretch>
            <a:fillRect/>
          </a:stretch>
        </p:blipFill>
        <p:spPr>
          <a:xfrm>
            <a:off x="9549130" y="1603375"/>
            <a:ext cx="2164080" cy="3063240"/>
          </a:xfrm>
          <a:prstGeom prst="rect">
            <a:avLst/>
          </a:prstGeom>
        </p:spPr>
      </p:pic>
      <p:pic>
        <p:nvPicPr>
          <p:cNvPr id="19" name="Grafik 18"/>
          <p:cNvPicPr/>
          <p:nvPr/>
        </p:nvPicPr>
        <p:blipFill>
          <a:blip r:embed="rId6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725170" y="711200"/>
            <a:ext cx="3200400" cy="800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3555"/>
              </a:spcAft>
            </a:pPr>
            <a:r>
              <a:rPr lang="de-DE" sz="2350" b="1" spc="45">
                <a:solidFill>
                  <a:srgbClr val="2B2623"/>
                </a:solidFill>
                <a:latin typeface="Arial" panose="02020603050405020304" pitchFamily="2"/>
              </a:rPr>
              <a:t>Weitere Informationen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731520" y="1511935"/>
            <a:ext cx="1505585" cy="262255"/>
          </a:xfrm>
          <a:prstGeom prst="rect">
            <a:avLst/>
          </a:prstGeom>
          <a:solidFill>
            <a:srgbClr val="FFFC01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600" b="1" u="sng" spc="-15">
                <a:solidFill>
                  <a:srgbClr val="0000FF"/>
                </a:solidFill>
                <a:latin typeface="Arial" panose="02020603050405020304" pitchFamily="2"/>
              </a:rPr>
              <a:t>www.km-bw.de</a:t>
            </a:r>
            <a:r>
              <a:rPr lang="de-DE" sz="100" b="1" spc="-15">
                <a:solidFill>
                  <a:srgbClr val="2B2623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731520" y="1999615"/>
            <a:ext cx="2950210" cy="262255"/>
          </a:xfrm>
          <a:prstGeom prst="rect">
            <a:avLst/>
          </a:prstGeom>
          <a:solidFill>
            <a:srgbClr val="FFFC01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de-DE" sz="1600" b="1" u="sng" spc="-10">
                <a:solidFill>
                  <a:srgbClr val="0000FF"/>
                </a:solidFill>
                <a:latin typeface="Arial" panose="02020603050405020304" pitchFamily="2"/>
              </a:rPr>
              <a:t>www.schulfinder.kultus-bw.de</a:t>
            </a:r>
            <a:r>
              <a:rPr lang="de-DE" sz="100" b="1" spc="-10">
                <a:solidFill>
                  <a:srgbClr val="2B2623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731520" y="2487295"/>
            <a:ext cx="2453640" cy="289560"/>
          </a:xfrm>
          <a:prstGeom prst="rect">
            <a:avLst/>
          </a:prstGeom>
          <a:solidFill>
            <a:srgbClr val="FFFC01"/>
          </a:solidFill>
          <a:ln w="0" cmpd="sng">
            <a:noFill/>
            <a:prstDash val="solid"/>
          </a:ln>
        </p:spPr>
        <p:txBody>
          <a:bodyPr vert="horz" lIns="0" tIns="673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de-DE" sz="1600" b="1" u="sng" spc="-15">
                <a:solidFill>
                  <a:srgbClr val="0000FF"/>
                </a:solidFill>
                <a:latin typeface="Arial" panose="02020603050405020304" pitchFamily="2"/>
              </a:rPr>
              <a:t>www.bildungsnavi-bw.de</a:t>
            </a:r>
            <a:r>
              <a:rPr lang="de-DE" sz="100" b="1" spc="-15">
                <a:solidFill>
                  <a:srgbClr val="2B2623"/>
                </a:solidFill>
                <a:latin typeface="Arial" panose="02020603050405020304" pitchFamily="2"/>
              </a:rPr>
              <a:t>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3940810" y="4889500"/>
            <a:ext cx="2167255" cy="853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Broschüre 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„Grundschule – Von der Grundschule in die weiterführende Schule“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6748145" y="4889500"/>
            <a:ext cx="2160905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Broschüre </a:t>
            </a:r>
          </a:p>
          <a:p>
            <a:pPr marL="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</a:pPr>
            <a:r>
              <a:rPr lang="de-DE" sz="1300" spc="70">
                <a:solidFill>
                  <a:srgbClr val="2B2623"/>
                </a:solidFill>
                <a:latin typeface="Tahoma" panose="02020603050405020304" pitchFamily="2"/>
              </a:rPr>
              <a:t>„Bildungswege in 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spc="70">
                <a:solidFill>
                  <a:srgbClr val="2B2623"/>
                </a:solidFill>
                <a:latin typeface="Tahoma" panose="02020603050405020304" pitchFamily="2"/>
              </a:rPr>
              <a:t>Baden-Württemberg“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idx="10"/>
          </p:nvPr>
        </p:nvSpPr>
        <p:spPr>
          <a:xfrm>
            <a:off x="9549130" y="4889500"/>
            <a:ext cx="2164080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0" algn="l">
              <a:lnSpc>
                <a:spcPts val="1700"/>
              </a:lnSpc>
              <a:spcAft>
                <a:spcPts val="0"/>
              </a:spcAft>
            </a:pPr>
            <a:r>
              <a:rPr lang="de-DE" sz="1300" spc="0">
                <a:solidFill>
                  <a:srgbClr val="2B2623"/>
                </a:solidFill>
                <a:latin typeface="Tahoma" panose="02020603050405020304" pitchFamily="2"/>
              </a:rPr>
              <a:t>Broschüre </a:t>
            </a:r>
          </a:p>
          <a:p>
            <a:pPr marL="9144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</a:pPr>
            <a:r>
              <a:rPr lang="de-DE" sz="1300" spc="65">
                <a:solidFill>
                  <a:srgbClr val="2B2623"/>
                </a:solidFill>
                <a:latin typeface="Tahoma" panose="02020603050405020304" pitchFamily="2"/>
              </a:rPr>
              <a:t>„Berufliche Bildung in </a:t>
            </a:r>
          </a:p>
          <a:p>
            <a:pPr marL="9144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300" spc="70">
                <a:solidFill>
                  <a:srgbClr val="2B2623"/>
                </a:solidFill>
                <a:latin typeface="Tahoma" panose="02020603050405020304" pitchFamily="2"/>
              </a:rPr>
              <a:t>Baden-Württemberg“ 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371475" y="6200140"/>
          <a:ext cx="11442700" cy="353060"/>
        </p:xfrm>
        <a:graphic>
          <a:graphicData uri="http://schemas.openxmlformats.org/drawingml/2006/table">
            <a:tbl>
              <a:tblPr/>
              <a:tblGrid>
                <a:gridCol w="141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4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6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6830" indent="0" algn="r">
                        <a:lnSpc>
                          <a:spcPts val="1000"/>
                        </a:lnSpc>
                        <a:spcBef>
                          <a:spcPts val="975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B2623"/>
                          </a:solidFill>
                          <a:latin typeface="Arial" panose="02020603050405020304" pitchFamily="2"/>
                        </a:rPr>
                        <a:t>Übergang von der Grundschule in die weiterführenden Schularten	29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0" name="Gerader Verbinder 19"/>
          <p:cNvCxnSpPr/>
          <p:nvPr/>
        </p:nvCxnSpPr>
        <p:spPr>
          <a:xfrm>
            <a:off x="731520" y="1774190"/>
            <a:ext cx="1505585" cy="0"/>
          </a:xfrm>
          <a:prstGeom prst="line">
            <a:avLst/>
          </a:prstGeom>
          <a:ln w="24130" cmpd="dbl">
            <a:solidFill>
              <a:srgbClr val="FFFC01"/>
            </a:solidFill>
          </a:ln>
        </p:spPr>
      </p:cxnSp>
      <p:cxnSp>
        <p:nvCxnSpPr>
          <p:cNvPr id="21" name="Gerader Verbinder 20"/>
          <p:cNvCxnSpPr/>
          <p:nvPr/>
        </p:nvCxnSpPr>
        <p:spPr>
          <a:xfrm>
            <a:off x="731520" y="2261870"/>
            <a:ext cx="2950210" cy="0"/>
          </a:xfrm>
          <a:prstGeom prst="line">
            <a:avLst/>
          </a:prstGeom>
          <a:ln w="24130" cmpd="dbl">
            <a:solidFill>
              <a:srgbClr val="FFFC01"/>
            </a:solidFill>
          </a:ln>
        </p:spPr>
      </p:cxnSp>
      <p:cxnSp>
        <p:nvCxnSpPr>
          <p:cNvPr id="22" name="Gerader Verbinder 21"/>
          <p:cNvCxnSpPr/>
          <p:nvPr/>
        </p:nvCxnSpPr>
        <p:spPr>
          <a:xfrm>
            <a:off x="731520" y="2776855"/>
            <a:ext cx="2453640" cy="0"/>
          </a:xfrm>
          <a:prstGeom prst="line">
            <a:avLst/>
          </a:prstGeom>
          <a:ln w="27305" cmpd="dbl">
            <a:solidFill>
              <a:srgbClr val="2B2623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16295" y="0"/>
            <a:ext cx="6275705" cy="685800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5916295"/>
            <a:ext cx="2380615" cy="5486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8305" y="0"/>
            <a:ext cx="4889500" cy="5916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0" rIns="0" bIns="0" anchor="t"/>
          <a:lstStyle/>
          <a:p>
            <a:pPr marL="0" marR="0" indent="0" algn="l">
              <a:lnSpc>
                <a:spcPts val="5400"/>
              </a:lnSpc>
              <a:spcAft>
                <a:spcPts val="16330"/>
              </a:spcAft>
            </a:pPr>
            <a:r>
              <a:rPr lang="de-DE" sz="5350" b="1" spc="-155">
                <a:solidFill>
                  <a:srgbClr val="2A2522"/>
                </a:solidFill>
                <a:latin typeface="Times New Roman" panose="02020603050405020304" pitchFamily="1"/>
              </a:rPr>
              <a:t>Von der Grundschule in die weiterführenden Schularten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482070" y="433070"/>
            <a:ext cx="709930" cy="85598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373380" y="2512695"/>
            <a:ext cx="11442700" cy="3708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4615" rIns="0" bIns="0" anchor="t"/>
          <a:lstStyle/>
          <a:p>
            <a:pPr marL="0" marR="0" indent="0" algn="ctr">
              <a:lnSpc>
                <a:spcPts val="5400"/>
              </a:lnSpc>
              <a:spcAft>
                <a:spcPts val="17630"/>
              </a:spcAft>
            </a:pPr>
            <a:r>
              <a:rPr lang="de-DE" sz="5350" b="1" spc="0">
                <a:solidFill>
                  <a:srgbClr val="2A2522"/>
                </a:solidFill>
                <a:latin typeface="Times New Roman" panose="02020603050405020304" pitchFamily="1"/>
              </a:rPr>
              <a:t>Herzlichen Dank für </a:t>
            </a:r>
            <a:br/>
            <a:r>
              <a:rPr lang="de-DE" sz="5350" b="1" spc="0">
                <a:solidFill>
                  <a:srgbClr val="2A2522"/>
                </a:solidFill>
                <a:latin typeface="Times New Roman" panose="02020603050405020304" pitchFamily="1"/>
              </a:rPr>
              <a:t>Ihre Aufmerksamkeit!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73380" y="6221095"/>
          <a:ext cx="11442700" cy="332105"/>
        </p:xfrm>
        <a:graphic>
          <a:graphicData uri="http://schemas.openxmlformats.org/drawingml/2006/table">
            <a:tbl>
              <a:tblPr/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556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30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B03D71-38E8-4037-A8E8-34E1B38E872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28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9935" y="2322830"/>
            <a:ext cx="3843655" cy="636905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749935" y="3267710"/>
            <a:ext cx="6531610" cy="1270635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333375" y="1066800"/>
            <a:ext cx="11379200" cy="1365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9144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45">
                <a:solidFill>
                  <a:srgbClr val="2A2522"/>
                </a:solidFill>
                <a:latin typeface="Arial" panose="02020603050405020304" pitchFamily="2"/>
              </a:rPr>
              <a:t>Aufnahmeverfahren </a:t>
            </a:r>
          </a:p>
          <a:p>
            <a:pPr marL="91440" marR="0" indent="0" algn="l">
              <a:lnSpc>
                <a:spcPts val="2000"/>
              </a:lnSpc>
              <a:spcBef>
                <a:spcPts val="2645"/>
              </a:spcBef>
              <a:spcAft>
                <a:spcPts val="3215"/>
              </a:spcAft>
            </a:pP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Das </a:t>
            </a:r>
            <a:r>
              <a:rPr lang="de-DE" sz="1650" b="1" spc="35">
                <a:solidFill>
                  <a:srgbClr val="2A2522"/>
                </a:solidFill>
                <a:latin typeface="Tahoma" panose="02020603050405020304" pitchFamily="2"/>
              </a:rPr>
              <a:t>„Neue Aufnahmeverfahren in Baden-Württemberg (NAVi 4 BW)“ </a:t>
            </a: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setzt sich zusammen aus: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333375" y="2432050"/>
            <a:ext cx="11379200" cy="1536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228600" algn="l">
              <a:lnSpc>
                <a:spcPts val="17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b="1" spc="60">
                <a:solidFill>
                  <a:srgbClr val="2A2522"/>
                </a:solidFill>
                <a:latin typeface="Tahoma" panose="02020603050405020304" pitchFamily="2"/>
              </a:rPr>
              <a:t>Informationsveranstaltungen </a:t>
            </a:r>
            <a:r>
              <a:rPr lang="de-DE" sz="1650" spc="60">
                <a:solidFill>
                  <a:srgbClr val="2A2522"/>
                </a:solidFill>
                <a:latin typeface="Tahoma" panose="02020603050405020304" pitchFamily="2"/>
              </a:rPr>
              <a:t>zur Vorstellung der weiterführenden Schularten, </a:t>
            </a:r>
          </a:p>
          <a:p>
            <a:pPr marL="457200" marR="91440" indent="228600" algn="l">
              <a:lnSpc>
                <a:spcPts val="2500"/>
              </a:lnSpc>
              <a:spcBef>
                <a:spcPts val="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der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Kompetenzmessung Kompass 4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für alle Schülerinnen und Schüler (mit Ausnahme von Schülerinnen und Schüler in zieldifferenten inklusiven Bildungsangeboten), </a:t>
            </a:r>
          </a:p>
          <a:p>
            <a:pPr marL="457200" marR="0" indent="228600" algn="l">
              <a:lnSpc>
                <a:spcPts val="2100"/>
              </a:lnSpc>
              <a:spcBef>
                <a:spcPts val="44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b="1" spc="40">
                <a:solidFill>
                  <a:srgbClr val="2A2522"/>
                </a:solidFill>
                <a:latin typeface="Tahoma" panose="02020603050405020304" pitchFamily="2"/>
              </a:rPr>
              <a:t>Informations- und Beratungsgesprächen </a:t>
            </a:r>
            <a:r>
              <a:rPr lang="de-DE" sz="1650" spc="40">
                <a:solidFill>
                  <a:srgbClr val="2A2522"/>
                </a:solidFill>
                <a:latin typeface="Tahoma" panose="02020603050405020304" pitchFamily="2"/>
              </a:rPr>
              <a:t>durch die Klassenlehrkräfte, </a:t>
            </a:r>
          </a:p>
          <a:p>
            <a:pPr marL="457200" marR="0" indent="228600" algn="l">
              <a:lnSpc>
                <a:spcPts val="2100"/>
              </a:lnSpc>
              <a:spcBef>
                <a:spcPts val="445"/>
              </a:spcBef>
              <a:spcAft>
                <a:spcPts val="405"/>
              </a:spcAft>
              <a:buFont typeface="Symbol"/>
              <a:buChar char="·"/>
            </a:pP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der </a:t>
            </a:r>
            <a:r>
              <a:rPr lang="de-DE" sz="1650" b="1" spc="35">
                <a:solidFill>
                  <a:srgbClr val="2A2522"/>
                </a:solidFill>
                <a:latin typeface="Tahoma" panose="02020603050405020304" pitchFamily="2"/>
              </a:rPr>
              <a:t>pädagogischen Gesamtwürdigung der Klassenkonferenz </a:t>
            </a:r>
            <a:r>
              <a:rPr lang="de-DE" sz="1650" spc="35">
                <a:solidFill>
                  <a:srgbClr val="2A2522"/>
                </a:solidFill>
                <a:latin typeface="Tahoma" panose="02020603050405020304" pitchFamily="2"/>
              </a:rPr>
              <a:t>auf Grundlage der </a:t>
            </a:r>
            <a:r>
              <a:rPr lang="de-DE" sz="1650" b="1" spc="35">
                <a:solidFill>
                  <a:srgbClr val="2A2522"/>
                </a:solidFill>
                <a:latin typeface="Tahoma" panose="02020603050405020304" pitchFamily="2"/>
              </a:rPr>
              <a:t>in Klasse 4 erreichten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768350" y="3968115"/>
            <a:ext cx="4973955" cy="2565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10"/>
              </a:spcAft>
            </a:pPr>
            <a:r>
              <a:rPr lang="de-DE" sz="1650" b="1" spc="15">
                <a:solidFill>
                  <a:srgbClr val="2A2522"/>
                </a:solidFill>
                <a:latin typeface="Tahoma" panose="02020603050405020304" pitchFamily="2"/>
              </a:rPr>
              <a:t>Noten </a:t>
            </a:r>
            <a:r>
              <a:rPr lang="de-DE" sz="1650" spc="15">
                <a:solidFill>
                  <a:srgbClr val="2A2522"/>
                </a:solidFill>
                <a:latin typeface="Tahoma" panose="02020603050405020304" pitchFamily="2"/>
              </a:rPr>
              <a:t>sowie der </a:t>
            </a:r>
            <a:r>
              <a:rPr lang="de-DE" sz="1650" b="1" spc="15">
                <a:solidFill>
                  <a:srgbClr val="2A2522"/>
                </a:solidFill>
                <a:latin typeface="Tahoma" panose="02020603050405020304" pitchFamily="2"/>
              </a:rPr>
              <a:t>überfachlichen Kompetenzen</a:t>
            </a:r>
            <a:r>
              <a:rPr lang="de-DE" sz="1650" spc="15">
                <a:solidFill>
                  <a:srgbClr val="2A2522"/>
                </a:solidFill>
                <a:latin typeface="Tahoma" panose="02020603050405020304" pitchFamily="2"/>
              </a:rPr>
              <a:t>,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403225" y="4324985"/>
            <a:ext cx="11379200" cy="1896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82880" marR="0" indent="182880" algn="l">
              <a:lnSpc>
                <a:spcPts val="17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dem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Elternwillen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, </a:t>
            </a:r>
          </a:p>
          <a:p>
            <a:pPr marL="182880" marR="0" indent="182880" algn="l">
              <a:lnSpc>
                <a:spcPts val="2000"/>
              </a:lnSpc>
              <a:spcBef>
                <a:spcPts val="460"/>
              </a:spcBef>
              <a:spcAft>
                <a:spcPts val="10740"/>
              </a:spcAft>
              <a:buFont typeface="Symbol"/>
              <a:buChar char="·"/>
            </a:pP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und bei Bedarf für die Aufnahme ins Gymnasium: dem </a:t>
            </a:r>
            <a:r>
              <a:rPr lang="de-DE" sz="1650" b="1" spc="65">
                <a:solidFill>
                  <a:srgbClr val="2A2522"/>
                </a:solidFill>
                <a:latin typeface="Tahoma" panose="02020603050405020304" pitchFamily="2"/>
              </a:rPr>
              <a:t>Potenzialtest</a:t>
            </a: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. 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03225" y="6221095"/>
          <a:ext cx="11379200" cy="332105"/>
        </p:xfrm>
        <a:graphic>
          <a:graphicData uri="http://schemas.openxmlformats.org/drawingml/2006/table">
            <a:tbl>
              <a:tblPr/>
              <a:tblGrid>
                <a:gridCol w="138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r">
                        <a:lnSpc>
                          <a:spcPts val="1000"/>
                        </a:lnSpc>
                        <a:spcBef>
                          <a:spcPts val="760"/>
                        </a:spcBef>
                        <a:spcAft>
                          <a:spcPts val="81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Übergang von der Grundschule in die weiterführenden Schularten	4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749935" y="3584575"/>
            <a:ext cx="2386330" cy="636905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5130" y="1054100"/>
            <a:ext cx="11379200" cy="222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250" b="1" spc="65">
                <a:solidFill>
                  <a:srgbClr val="2A2522"/>
                </a:solidFill>
                <a:latin typeface="Tahoma" panose="02020603050405020304" pitchFamily="2"/>
              </a:rPr>
              <a:t>Die Kompetenzmessung Kompass 4 </a:t>
            </a:r>
          </a:p>
          <a:p>
            <a:pPr marL="365760" marR="1920240" indent="228600" algn="l">
              <a:lnSpc>
                <a:spcPts val="2500"/>
              </a:lnSpc>
              <a:spcBef>
                <a:spcPts val="227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Die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Kompetenzmessung Kompass 4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ist eine zentrale Klassenarbeit, die vom Institut für Bildungsanalysen Baden-Württemberg (IBBW) landesweit zur Verfügung gestellt wird. </a:t>
            </a:r>
          </a:p>
          <a:p>
            <a:pPr marL="365760" marR="1600200" indent="228600" algn="l">
              <a:lnSpc>
                <a:spcPts val="2500"/>
              </a:lnSpc>
              <a:spcBef>
                <a:spcPts val="251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Sie wird im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November in Klasse 4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durchgeführt und erhebt den Leistungsstand in Deutsch und Mathematik auf Grundlage des Bildungsplans für die Grundschule.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0"/>
          </p:nvPr>
        </p:nvSpPr>
        <p:spPr>
          <a:xfrm>
            <a:off x="405130" y="3276600"/>
            <a:ext cx="7257415" cy="631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3380" rIns="0" bIns="0" anchor="t"/>
          <a:lstStyle/>
          <a:p>
            <a:pPr marL="365760" marR="0" indent="22860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Die </a:t>
            </a:r>
            <a:r>
              <a:rPr lang="de-DE" sz="1650" b="1" spc="65">
                <a:solidFill>
                  <a:srgbClr val="2A2522"/>
                </a:solidFill>
                <a:latin typeface="Tahoma" panose="02020603050405020304" pitchFamily="2"/>
              </a:rPr>
              <a:t>Ergebnisse </a:t>
            </a:r>
            <a:r>
              <a:rPr lang="de-DE" sz="1650" spc="65">
                <a:solidFill>
                  <a:srgbClr val="2A2522"/>
                </a:solidFill>
                <a:latin typeface="Tahoma" panose="02020603050405020304" pitchFamily="2"/>
              </a:rPr>
              <a:t>der Kompetenzmessung Kompass 4 werden in den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405130" y="3908425"/>
            <a:ext cx="11379200" cy="2312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1554480" indent="0" algn="l">
              <a:lnSpc>
                <a:spcPts val="2500"/>
              </a:lnSpc>
              <a:spcAft>
                <a:spcPts val="0"/>
              </a:spcAft>
            </a:pP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Beratungsgesprächen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mit den Erziehungsberechtigten thematisiert und in einem Formular „Information über die Ergebnisse der zentralen Kompetenzmessung“ ausgehändigt. </a:t>
            </a:r>
          </a:p>
          <a:p>
            <a:pPr marL="365760" marR="0" indent="228600" algn="l">
              <a:lnSpc>
                <a:spcPts val="2100"/>
              </a:lnSpc>
              <a:spcBef>
                <a:spcPts val="2940"/>
              </a:spcBef>
              <a:spcAft>
                <a:spcPts val="8255"/>
              </a:spcAft>
              <a:buFont typeface="Symbol"/>
              <a:buChar char="·"/>
            </a:pPr>
            <a:r>
              <a:rPr lang="de-DE" sz="1650" spc="45">
                <a:solidFill>
                  <a:srgbClr val="2A2522"/>
                </a:solidFill>
                <a:latin typeface="Tahoma" panose="02020603050405020304" pitchFamily="2"/>
              </a:rPr>
              <a:t>Die Ergebnisse fließen </a:t>
            </a:r>
            <a:r>
              <a:rPr lang="de-DE" sz="1650" b="1" spc="45">
                <a:solidFill>
                  <a:srgbClr val="2A2522"/>
                </a:solidFill>
                <a:latin typeface="Tahoma" panose="02020603050405020304" pitchFamily="2"/>
              </a:rPr>
              <a:t>nicht in die Notengebung </a:t>
            </a:r>
            <a:r>
              <a:rPr lang="de-DE" sz="1650" spc="45">
                <a:solidFill>
                  <a:srgbClr val="2A2522"/>
                </a:solidFill>
                <a:latin typeface="Tahoma" panose="02020603050405020304" pitchFamily="2"/>
              </a:rPr>
              <a:t>mit ein.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05130" y="6221095"/>
          <a:ext cx="11379200" cy="332105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5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7662545" y="3584575"/>
            <a:ext cx="2051685" cy="323215"/>
          </a:xfrm>
          <a:prstGeom prst="rect">
            <a:avLst/>
          </a:prstGeom>
          <a:solidFill>
            <a:srgbClr val="FFFF00"/>
          </a:solidFill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650" b="1" spc="-20">
                <a:solidFill>
                  <a:srgbClr val="2A2522"/>
                </a:solidFill>
                <a:latin typeface="Tahoma" panose="02020603050405020304" pitchFamily="2"/>
              </a:rPr>
              <a:t>Informations- und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1815" y="4145280"/>
            <a:ext cx="11210290" cy="95377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0"/>
          </p:nvPr>
        </p:nvSpPr>
        <p:spPr>
          <a:xfrm>
            <a:off x="403225" y="1066800"/>
            <a:ext cx="11379200" cy="5154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525" rIns="0" bIns="0" anchor="t">
            <a:normAutofit fontScale="9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40">
                <a:solidFill>
                  <a:srgbClr val="2A2522"/>
                </a:solidFill>
                <a:latin typeface="Arial" panose="02020603050405020304" pitchFamily="2"/>
              </a:rPr>
              <a:t>Neue Grundschulempfehlung </a:t>
            </a:r>
          </a:p>
          <a:p>
            <a:pPr marL="182880" marR="45720" indent="0" algn="l">
              <a:lnSpc>
                <a:spcPts val="2500"/>
              </a:lnSpc>
              <a:spcBef>
                <a:spcPts val="2205"/>
              </a:spcBef>
              <a:spcAft>
                <a:spcPts val="0"/>
              </a:spcAft>
            </a:pPr>
            <a:r>
              <a:rPr lang="de-DE" sz="1600" spc="0">
                <a:solidFill>
                  <a:srgbClr val="2A2522"/>
                </a:solidFill>
                <a:latin typeface="Verdana" panose="02020603050405020304" pitchFamily="2"/>
              </a:rPr>
              <a:t>Ab dem Schuljahr 2024/2025 ist die </a:t>
            </a:r>
            <a:r>
              <a:rPr lang="de-DE" sz="1600" b="1" spc="0">
                <a:solidFill>
                  <a:srgbClr val="2A2522"/>
                </a:solidFill>
                <a:latin typeface="Verdana" panose="02020603050405020304" pitchFamily="2"/>
              </a:rPr>
              <a:t>Grundlage der Empfehlung in NAVi 4 BW </a:t>
            </a:r>
            <a:r>
              <a:rPr lang="de-DE" sz="1600" spc="0">
                <a:solidFill>
                  <a:srgbClr val="2A2522"/>
                </a:solidFill>
                <a:latin typeface="Verdana" panose="02020603050405020304" pitchFamily="2"/>
              </a:rPr>
              <a:t>für alle auf der Grundschule aufbauenden Schularten und deren Niveaustufen (G, M, E) </a:t>
            </a:r>
          </a:p>
          <a:p>
            <a:pPr marL="182880" marR="0" indent="182880" algn="l">
              <a:lnSpc>
                <a:spcPts val="2000"/>
              </a:lnSpc>
              <a:spcBef>
                <a:spcPts val="160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40">
                <a:solidFill>
                  <a:srgbClr val="2A2522"/>
                </a:solidFill>
                <a:latin typeface="Verdana" panose="02020603050405020304" pitchFamily="2"/>
              </a:rPr>
              <a:t>die </a:t>
            </a:r>
            <a:r>
              <a:rPr lang="de-DE" sz="1600" b="1" spc="-40">
                <a:solidFill>
                  <a:srgbClr val="2A2522"/>
                </a:solidFill>
                <a:latin typeface="Verdana" panose="02020603050405020304" pitchFamily="2"/>
              </a:rPr>
              <a:t>Empfehlung der Klassenkonferenz </a:t>
            </a:r>
            <a:r>
              <a:rPr lang="de-DE" sz="1600" spc="-40">
                <a:solidFill>
                  <a:srgbClr val="2A2522"/>
                </a:solidFill>
                <a:latin typeface="Verdana" panose="02020603050405020304" pitchFamily="2"/>
              </a:rPr>
              <a:t>aufgrund der </a:t>
            </a:r>
            <a:r>
              <a:rPr lang="de-DE" sz="1600" b="1" spc="-40">
                <a:solidFill>
                  <a:srgbClr val="2A2522"/>
                </a:solidFill>
                <a:latin typeface="Verdana" panose="02020603050405020304" pitchFamily="2"/>
              </a:rPr>
              <a:t>pädagogischen Gesamtwürdigung </a:t>
            </a:r>
            <a:r>
              <a:rPr lang="de-DE" sz="1600" spc="-40">
                <a:solidFill>
                  <a:srgbClr val="2A2522"/>
                </a:solidFill>
                <a:latin typeface="Verdana" panose="02020603050405020304" pitchFamily="2"/>
              </a:rPr>
              <a:t>, </a:t>
            </a:r>
          </a:p>
          <a:p>
            <a:pPr marL="182880" marR="0" indent="182880" algn="l">
              <a:lnSpc>
                <a:spcPts val="2000"/>
              </a:lnSpc>
              <a:spcBef>
                <a:spcPts val="1535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45">
                <a:solidFill>
                  <a:srgbClr val="2A2522"/>
                </a:solidFill>
                <a:latin typeface="Verdana" panose="02020603050405020304" pitchFamily="2"/>
              </a:rPr>
              <a:t>das </a:t>
            </a:r>
            <a:r>
              <a:rPr lang="de-DE" sz="1600" b="1" spc="-45">
                <a:solidFill>
                  <a:srgbClr val="2A2522"/>
                </a:solidFill>
                <a:latin typeface="Verdana" panose="02020603050405020304" pitchFamily="2"/>
              </a:rPr>
              <a:t>Ergebnis der Kompetenzmessung Kompass 4 </a:t>
            </a:r>
            <a:r>
              <a:rPr lang="de-DE" sz="1600" spc="-45">
                <a:solidFill>
                  <a:srgbClr val="2A2522"/>
                </a:solidFill>
                <a:latin typeface="Verdana" panose="02020603050405020304" pitchFamily="2"/>
              </a:rPr>
              <a:t>und </a:t>
            </a:r>
          </a:p>
          <a:p>
            <a:pPr marL="182880" marR="0" indent="182880" algn="l">
              <a:lnSpc>
                <a:spcPts val="2000"/>
              </a:lnSpc>
              <a:spcBef>
                <a:spcPts val="1560"/>
              </a:spcBef>
              <a:spcAft>
                <a:spcPts val="0"/>
              </a:spcAft>
              <a:buFont typeface="Symbol"/>
              <a:buChar char="·"/>
            </a:pPr>
            <a:r>
              <a:rPr lang="de-DE" sz="1600" spc="-50">
                <a:solidFill>
                  <a:srgbClr val="2A2522"/>
                </a:solidFill>
                <a:latin typeface="Verdana" panose="02020603050405020304" pitchFamily="2"/>
              </a:rPr>
              <a:t>der </a:t>
            </a:r>
            <a:r>
              <a:rPr lang="de-DE" sz="1600" b="1" spc="-50">
                <a:solidFill>
                  <a:srgbClr val="2A2522"/>
                </a:solidFill>
                <a:latin typeface="Verdana" panose="02020603050405020304" pitchFamily="2"/>
              </a:rPr>
              <a:t>Elternwille</a:t>
            </a:r>
            <a:r>
              <a:rPr lang="de-DE" sz="1600" spc="-50">
                <a:solidFill>
                  <a:srgbClr val="2A2522"/>
                </a:solidFill>
                <a:latin typeface="Verdana" panose="02020603050405020304" pitchFamily="2"/>
              </a:rPr>
              <a:t>. </a:t>
            </a:r>
          </a:p>
          <a:p>
            <a:pPr marL="182880" marR="45720" indent="0" algn="l">
              <a:lnSpc>
                <a:spcPts val="2500"/>
              </a:lnSpc>
              <a:spcBef>
                <a:spcPts val="1105"/>
              </a:spcBef>
              <a:spcAft>
                <a:spcPts val="6355"/>
              </a:spcAft>
            </a:pP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Zusammen mit der Halbjahresinformation Klasse 4 erhalten die Erziehungsberechtigten in einem </a:t>
            </a:r>
            <a:r>
              <a:rPr lang="de-DE" sz="1600" b="1" spc="-35">
                <a:solidFill>
                  <a:srgbClr val="2A2522"/>
                </a:solidFill>
                <a:latin typeface="Verdana" panose="02020603050405020304" pitchFamily="2"/>
              </a:rPr>
              <a:t>Formularsatz die zusammenfassende „Rückmeldung für den weiteren Bildungsweg“ </a:t>
            </a: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(Blatt 1) ausgehändigt. Dieser enthält auch die </a:t>
            </a:r>
            <a:r>
              <a:rPr lang="de-DE" sz="1600" b="1" spc="-35">
                <a:solidFill>
                  <a:srgbClr val="2A2522"/>
                </a:solidFill>
                <a:latin typeface="Verdana" panose="02020603050405020304" pitchFamily="2"/>
              </a:rPr>
              <a:t>„Empfehlung der Klassenkonferenz für den weiteren Bildungsweg“ </a:t>
            </a: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(Blatt 2) aufgrund der pädagogischen Gesamtwürdigung sowie ein </a:t>
            </a:r>
            <a:r>
              <a:rPr lang="de-DE" sz="1600" b="1" spc="-35">
                <a:solidFill>
                  <a:srgbClr val="2A2522"/>
                </a:solidFill>
                <a:latin typeface="Verdana" panose="02020603050405020304" pitchFamily="2"/>
              </a:rPr>
              <a:t>„Formular für die Anmeldung“ </a:t>
            </a:r>
            <a:r>
              <a:rPr lang="de-DE" sz="1600" spc="-35">
                <a:solidFill>
                  <a:srgbClr val="2A2522"/>
                </a:solidFill>
                <a:latin typeface="Verdana" panose="02020603050405020304" pitchFamily="2"/>
              </a:rPr>
              <a:t>(Blatt 3) an der weiterführenden Schule.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03225" y="6221095"/>
          <a:ext cx="11379200" cy="332105"/>
        </p:xfrm>
        <a:graphic>
          <a:graphicData uri="http://schemas.openxmlformats.org/drawingml/2006/table">
            <a:tbl>
              <a:tblPr/>
              <a:tblGrid>
                <a:gridCol w="138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08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6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22790" y="298450"/>
            <a:ext cx="2316480" cy="2036445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05130" y="292100"/>
          <a:ext cx="11544300" cy="2353310"/>
        </p:xfrm>
        <a:graphic>
          <a:graphicData uri="http://schemas.openxmlformats.org/drawingml/2006/table">
            <a:tbl>
              <a:tblPr/>
              <a:tblGrid>
                <a:gridCol w="921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3310">
                <a:tc>
                  <a:txBody>
                    <a:bodyPr/>
                    <a:lstStyle/>
                    <a:p>
                      <a:pPr marL="320040" marR="0" indent="0" algn="l">
                        <a:lnSpc>
                          <a:spcPts val="2700"/>
                        </a:lnSpc>
                        <a:spcBef>
                          <a:spcPts val="6175"/>
                        </a:spcBef>
                        <a:spcAft>
                          <a:spcPts val="0"/>
                        </a:spcAft>
                      </a:pPr>
                      <a:r>
                        <a:rPr lang="de-DE" sz="2400" b="1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Niveaustufen </a:t>
                      </a:r>
                    </a:p>
                    <a:p>
                      <a:pPr marL="365760" marR="1028700" indent="0" algn="l">
                        <a:lnSpc>
                          <a:spcPts val="2500"/>
                        </a:lnSpc>
                        <a:spcBef>
                          <a:spcPts val="2180"/>
                        </a:spcBef>
                        <a:spcAft>
                          <a:spcPts val="0"/>
                        </a:spcAft>
                      </a:pPr>
                      <a:r>
                        <a:rPr lang="de-DE" sz="1650" spc="75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Die Schülerinnen und Schüler lernen in den weiterführenden Schularten auf </a:t>
                      </a:r>
                      <a:r>
                        <a:rPr lang="de-DE" sz="1650" b="1" spc="75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drei unterschiedlichen Niveaustufen</a:t>
                      </a:r>
                      <a:r>
                        <a:rPr lang="de-DE" sz="1650" spc="75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. Die Empfehlungen werden jeweils für eine der Niveaustufen ausgesprochen: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05130" y="2953385"/>
          <a:ext cx="11544300" cy="326390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marL="0" marR="20955" indent="0" algn="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grundlegendes Niveau / Niveau 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de-DE" sz="21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→ </a:t>
                      </a: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führt zum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850640" indent="0" algn="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Hauptschulabschluss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405130" y="3335020"/>
            <a:ext cx="11544300" cy="563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2400"/>
              </a:spcAft>
            </a:pPr>
            <a:r>
              <a:rPr lang="de-DE" sz="1650" spc="100">
                <a:solidFill>
                  <a:srgbClr val="2A2522"/>
                </a:solidFill>
                <a:latin typeface="Tahoma" panose="02020603050405020304" pitchFamily="2"/>
              </a:rPr>
              <a:t>(wird angeboten an der Werkrealschule, Hauptschule, der Realschule und der Gemeinschaftsschule) 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05130" y="3898265"/>
          <a:ext cx="11544300" cy="329565"/>
        </p:xfrm>
        <a:graphic>
          <a:graphicData uri="http://schemas.openxmlformats.org/drawingml/2006/table">
            <a:tbl>
              <a:tblPr/>
              <a:tblGrid>
                <a:gridCol w="332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pPr marL="0" marR="21590" indent="0" algn="r">
                        <a:lnSpc>
                          <a:spcPts val="2000"/>
                        </a:lnSpc>
                        <a:spcBef>
                          <a:spcPts val="525"/>
                        </a:spcBef>
                        <a:spcAft>
                          <a:spcPts val="2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mittleres Niveau / Niveau M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de-DE" sz="21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→ </a:t>
                      </a: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führt zum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661535" indent="0" algn="r">
                        <a:lnSpc>
                          <a:spcPts val="2000"/>
                        </a:lnSpc>
                        <a:spcBef>
                          <a:spcPts val="525"/>
                        </a:spcBef>
                        <a:spcAft>
                          <a:spcPts val="2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Realschulabschluss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idx="10"/>
          </p:nvPr>
        </p:nvSpPr>
        <p:spPr>
          <a:xfrm>
            <a:off x="405130" y="4279900"/>
            <a:ext cx="11544300" cy="566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2450"/>
              </a:spcAft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(wird angeboten an der Realschule und der Gemeinschaftsschule) 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405130" y="4846320"/>
          <a:ext cx="11544300" cy="326390"/>
        </p:xfrm>
        <a:graphic>
          <a:graphicData uri="http://schemas.openxmlformats.org/drawingml/2006/table">
            <a:tbl>
              <a:tblPr/>
              <a:tblGrid>
                <a:gridCol w="481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marL="0" marR="64135" indent="0" algn="r">
                        <a:lnSpc>
                          <a:spcPts val="2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erweitertes Niveau / Niveau E </a:t>
                      </a:r>
                      <a:r>
                        <a:rPr lang="de-DE" sz="210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→ </a:t>
                      </a: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führt zur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96540" indent="0" algn="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Allgemeinen Hochschulreife (Abitur)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platzhalter 12"/>
          <p:cNvSpPr>
            <a:spLocks noGrp="1"/>
          </p:cNvSpPr>
          <p:nvPr>
            <p:ph type="body" idx="10"/>
          </p:nvPr>
        </p:nvSpPr>
        <p:spPr>
          <a:xfrm>
            <a:off x="405130" y="5227955"/>
            <a:ext cx="11544300" cy="993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20040" marR="0" indent="0" algn="l">
              <a:lnSpc>
                <a:spcPts val="2000"/>
              </a:lnSpc>
              <a:spcAft>
                <a:spcPts val="5785"/>
              </a:spcAft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(wird angeboten an der Gemeinschaftsschule und dem Gymnasium) 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405130" y="6221095"/>
          <a:ext cx="11544300" cy="332105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6891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9921240" algn="l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7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189720" y="219710"/>
            <a:ext cx="2444750" cy="1322705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725170" y="215900"/>
          <a:ext cx="10909300" cy="1331595"/>
        </p:xfrm>
        <a:graphic>
          <a:graphicData uri="http://schemas.openxmlformats.org/drawingml/2006/table">
            <a:tbl>
              <a:tblPr/>
              <a:tblGrid>
                <a:gridCol w="846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1595">
                <a:tc>
                  <a:txBody>
                    <a:bodyPr/>
                    <a:lstStyle/>
                    <a:p>
                      <a:pPr marL="0" marR="4535170" indent="0" algn="r">
                        <a:lnSpc>
                          <a:spcPts val="2700"/>
                        </a:lnSpc>
                        <a:spcBef>
                          <a:spcPts val="6775"/>
                        </a:spcBef>
                        <a:spcAft>
                          <a:spcPts val="1030"/>
                        </a:spcAft>
                      </a:pPr>
                      <a:r>
                        <a:rPr lang="de-DE" sz="2400" b="1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Anmeldung am Gymnasium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320675" y="1753235"/>
            <a:ext cx="11544300" cy="2602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411480" marR="0" indent="0" algn="l">
              <a:lnSpc>
                <a:spcPts val="2000"/>
              </a:lnSpc>
              <a:spcAft>
                <a:spcPts val="0"/>
              </a:spcAft>
            </a:pP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Für eine </a:t>
            </a:r>
            <a:r>
              <a:rPr lang="de-DE" sz="1650" b="1" spc="70">
                <a:solidFill>
                  <a:srgbClr val="2A2522"/>
                </a:solidFill>
                <a:latin typeface="Tahoma" panose="02020603050405020304" pitchFamily="2"/>
              </a:rPr>
              <a:t>Anmeldung am Gymnasium </a:t>
            </a: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muss ergänzend zum Elternwillen entweder </a:t>
            </a:r>
          </a:p>
          <a:p>
            <a:pPr marL="411480" marR="0" indent="320040" algn="l">
              <a:lnSpc>
                <a:spcPts val="2100"/>
              </a:lnSpc>
              <a:spcBef>
                <a:spcPts val="291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die </a:t>
            </a:r>
            <a:r>
              <a:rPr lang="de-DE" sz="1650" b="1" spc="70">
                <a:solidFill>
                  <a:srgbClr val="2A2522"/>
                </a:solidFill>
                <a:latin typeface="Tahoma" panose="02020603050405020304" pitchFamily="2"/>
              </a:rPr>
              <a:t>Entscheidung der Klassenkonferenz </a:t>
            </a:r>
            <a:r>
              <a:rPr lang="de-DE" sz="1650" spc="70">
                <a:solidFill>
                  <a:srgbClr val="2A2522"/>
                </a:solidFill>
                <a:latin typeface="Tahoma" panose="02020603050405020304" pitchFamily="2"/>
              </a:rPr>
              <a:t>aufgrund der pädagogischen Gesamtwürdigung oder </a:t>
            </a:r>
          </a:p>
          <a:p>
            <a:pPr marL="411480" marR="0" indent="320040" algn="l">
              <a:lnSpc>
                <a:spcPts val="2100"/>
              </a:lnSpc>
              <a:spcBef>
                <a:spcPts val="1550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30">
                <a:solidFill>
                  <a:srgbClr val="2A2522"/>
                </a:solidFill>
                <a:latin typeface="Tahoma" panose="02020603050405020304" pitchFamily="2"/>
              </a:rPr>
              <a:t>das </a:t>
            </a:r>
            <a:r>
              <a:rPr lang="de-DE" sz="1650" b="1" spc="30">
                <a:solidFill>
                  <a:srgbClr val="2A2522"/>
                </a:solidFill>
                <a:latin typeface="Tahoma" panose="02020603050405020304" pitchFamily="2"/>
              </a:rPr>
              <a:t>Ergebnis der Kompetenzmessung Kompass 4 </a:t>
            </a:r>
          </a:p>
          <a:p>
            <a:pPr marL="411480" marR="0" indent="0" algn="l">
              <a:lnSpc>
                <a:spcPts val="2000"/>
              </a:lnSpc>
              <a:spcBef>
                <a:spcPts val="2925"/>
              </a:spcBef>
              <a:spcAft>
                <a:spcPts val="4895"/>
              </a:spcAft>
            </a:pPr>
            <a:r>
              <a:rPr lang="de-DE" sz="1650" spc="90">
                <a:solidFill>
                  <a:srgbClr val="2A2522"/>
                </a:solidFill>
                <a:latin typeface="Tahoma" panose="02020603050405020304" pitchFamily="2"/>
              </a:rPr>
              <a:t>eine Empfehlung für das Gymnasium aussprechen.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20675" y="4355465"/>
          <a:ext cx="11544300" cy="323215"/>
        </p:xfrm>
        <a:graphic>
          <a:graphicData uri="http://schemas.openxmlformats.org/drawingml/2006/table">
            <a:tbl>
              <a:tblPr/>
              <a:tblGrid>
                <a:gridCol w="870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15">
                <a:tc>
                  <a:txBody>
                    <a:bodyPr/>
                    <a:lstStyle/>
                    <a:p>
                      <a:pPr marL="0" marR="76200" indent="0" algn="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Falls dem nicht so ist, kann das Kind an einem ausgewählten Gymnasium einen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413510" indent="0" algn="r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Potenzialtest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320675" y="4737100"/>
            <a:ext cx="11544300" cy="148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11480" marR="0" indent="0" algn="l">
              <a:lnSpc>
                <a:spcPts val="2000"/>
              </a:lnSpc>
              <a:spcAft>
                <a:spcPts val="9650"/>
              </a:spcAft>
            </a:pPr>
            <a:r>
              <a:rPr lang="de-DE" sz="1650" spc="95">
                <a:solidFill>
                  <a:srgbClr val="2A2522"/>
                </a:solidFill>
                <a:latin typeface="Tahoma" panose="02020603050405020304" pitchFamily="2"/>
              </a:rPr>
              <a:t>(Deutsch, Mathematik sowie überfachliche Kompetenzen) ablegen, der dann endgültig entscheidet. 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20675" y="6221095"/>
          <a:ext cx="11544300" cy="332105"/>
        </p:xfrm>
        <a:graphic>
          <a:graphicData uri="http://schemas.openxmlformats.org/drawingml/2006/table">
            <a:tbl>
              <a:tblPr/>
              <a:tblGrid>
                <a:gridCol w="146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5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7630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10012680" algn="r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8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927590" y="445135"/>
            <a:ext cx="1981200" cy="1624330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05130" y="6221095"/>
            <a:ext cx="1384300" cy="32004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393190" y="3322320"/>
            <a:ext cx="7354570" cy="64008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384810" y="444500"/>
          <a:ext cx="11544300" cy="1624965"/>
        </p:xfrm>
        <a:graphic>
          <a:graphicData uri="http://schemas.openxmlformats.org/drawingml/2006/table">
            <a:tbl>
              <a:tblPr/>
              <a:tblGrid>
                <a:gridCol w="954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4965">
                <a:tc>
                  <a:txBody>
                    <a:bodyPr/>
                    <a:lstStyle/>
                    <a:p>
                      <a:pPr marL="0" marR="1793875" indent="0" algn="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b="1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Potenzialtest für den Übergang auf das Gymnasium </a:t>
                      </a:r>
                    </a:p>
                    <a:p>
                      <a:pPr marL="1051560" marR="1440180" indent="320040" algn="l">
                        <a:lnSpc>
                          <a:spcPts val="2500"/>
                        </a:lnSpc>
                        <a:spcBef>
                          <a:spcPts val="301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Kann keine Empfehlung für das Gymnasium ausgesprochen werden, ist eine </a:t>
                      </a: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Teilnahme am Potenzialtest </a:t>
                      </a: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an einem Gymnasium möglich.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384810" y="2377440"/>
            <a:ext cx="11544300" cy="955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1051560" marR="2651760" indent="320040" algn="l">
              <a:lnSpc>
                <a:spcPts val="2500"/>
              </a:lnSpc>
              <a:spcAft>
                <a:spcPts val="247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Das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Anmeldeformular </a:t>
            </a: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hierzu wird mit dem Formularsatz zusammen mit der Halbjahresinformation Klasse 4 ausgegeben (Blatt 4). 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0"/>
          </p:nvPr>
        </p:nvSpPr>
        <p:spPr>
          <a:xfrm>
            <a:off x="384810" y="3332480"/>
            <a:ext cx="11544300" cy="1261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051560" marR="0" indent="320040" algn="l">
              <a:lnSpc>
                <a:spcPts val="2500"/>
              </a:lnSpc>
              <a:spcAft>
                <a:spcPts val="0"/>
              </a:spcAft>
              <a:buFont typeface="Symbol"/>
              <a:buChar char="·"/>
            </a:pPr>
            <a:r>
              <a:rPr lang="de-DE" sz="1650" spc="0">
                <a:solidFill>
                  <a:srgbClr val="2A2522"/>
                </a:solidFill>
                <a:latin typeface="Tahoma" panose="02020603050405020304" pitchFamily="2"/>
              </a:rPr>
              <a:t>Das Ergebnis des Potenzialtests </a:t>
            </a:r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entscheidet dann abschließend über </a:t>
            </a:r>
            <a:br/>
            <a:r>
              <a:rPr lang="de-DE" sz="1650" b="1" spc="0">
                <a:solidFill>
                  <a:srgbClr val="2A2522"/>
                </a:solidFill>
                <a:latin typeface="Tahoma" panose="02020603050405020304" pitchFamily="2"/>
              </a:rPr>
              <a:t>die Möglichkeit der Aufnahme am Gymnasium. </a:t>
            </a:r>
          </a:p>
          <a:p>
            <a:pPr marL="1051560" marR="0" indent="320040" algn="l">
              <a:lnSpc>
                <a:spcPts val="2000"/>
              </a:lnSpc>
              <a:spcBef>
                <a:spcPts val="2915"/>
              </a:spcBef>
              <a:spcAft>
                <a:spcPts val="0"/>
              </a:spcAft>
              <a:buFont typeface="Symbol"/>
              <a:buChar char="·"/>
            </a:pPr>
            <a:r>
              <a:rPr lang="de-DE" sz="1650" spc="85">
                <a:solidFill>
                  <a:srgbClr val="2A2522"/>
                </a:solidFill>
                <a:latin typeface="Tahoma" panose="02020603050405020304" pitchFamily="2"/>
              </a:rPr>
              <a:t>Der Test wird vom Institut für Bildungsanalysen Baden-Württemberg (IBBW) auf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84810" y="4593590"/>
          <a:ext cx="11544300" cy="637540"/>
        </p:xfrm>
        <a:graphic>
          <a:graphicData uri="http://schemas.openxmlformats.org/drawingml/2006/table">
            <a:tbl>
              <a:tblPr/>
              <a:tblGrid>
                <a:gridCol w="657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690">
                <a:tc rowSpan="2">
                  <a:txBody>
                    <a:bodyPr/>
                    <a:lstStyle/>
                    <a:p>
                      <a:pPr marL="1005840" marR="6858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</a:pP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wissenschaftlicher Grundlage erstellt. Er umfasst die sowie </a:t>
                      </a: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überfachliche Kompetenzen</a:t>
                      </a:r>
                      <a:r>
                        <a:rPr lang="de-DE" sz="1650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.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480820" indent="0" algn="r">
                        <a:lnSpc>
                          <a:spcPts val="20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de-DE" sz="1650" b="1" spc="0">
                          <a:solidFill>
                            <a:srgbClr val="2A2522"/>
                          </a:solidFill>
                          <a:latin typeface="Tahoma" panose="02020603050405020304" pitchFamily="2"/>
                        </a:rPr>
                        <a:t>Fächer Mathematik und Deutsch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384810" y="5596890"/>
            <a:ext cx="11544300" cy="624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365760" marR="0" indent="0" algn="l">
              <a:lnSpc>
                <a:spcPts val="2000"/>
              </a:lnSpc>
              <a:spcAft>
                <a:spcPts val="2880"/>
              </a:spcAft>
            </a:pPr>
            <a:r>
              <a:rPr lang="de-DE" sz="1650" spc="85">
                <a:solidFill>
                  <a:srgbClr val="2A2522"/>
                </a:solidFill>
                <a:latin typeface="Tahoma" panose="02020603050405020304" pitchFamily="2"/>
              </a:rPr>
              <a:t>Weitere Informationen werden rechtzeitig zur Verfügung gestellt. 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84810" y="6221095"/>
          <a:ext cx="11544300" cy="332105"/>
        </p:xfrm>
        <a:graphic>
          <a:graphicData uri="http://schemas.openxmlformats.org/drawingml/2006/table">
            <a:tbl>
              <a:tblPr/>
              <a:tblGrid>
                <a:gridCol w="14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1765" indent="0" algn="r">
                        <a:lnSpc>
                          <a:spcPts val="1000"/>
                        </a:lnSpc>
                        <a:spcBef>
                          <a:spcPts val="810"/>
                        </a:spcBef>
                        <a:spcAft>
                          <a:spcPts val="785"/>
                        </a:spcAft>
                        <a:tabLst>
                          <a:tab pos="9921240" algn="l"/>
                        </a:tabLst>
                      </a:pPr>
                      <a:r>
                        <a:rPr lang="de-DE" sz="850" spc="0">
                          <a:solidFill>
                            <a:srgbClr val="2A2522"/>
                          </a:solidFill>
                          <a:latin typeface="Arial" panose="02020603050405020304" pitchFamily="2"/>
                        </a:rPr>
                        <a:t>Übergang von der Grundschule in die weiterführenden Schularten	9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65CCCA0DBDF74AADB83AF71F79FB09" ma:contentTypeVersion="18" ma:contentTypeDescription="Ein neues Dokument erstellen." ma:contentTypeScope="" ma:versionID="585886eb2c71e5bb87ab33b8f32b863b">
  <xsd:schema xmlns:xsd="http://www.w3.org/2001/XMLSchema" xmlns:xs="http://www.w3.org/2001/XMLSchema" xmlns:p="http://schemas.microsoft.com/office/2006/metadata/properties" xmlns:ns3="83ebb8a4-bc7a-4f14-af0f-ba7b7b6af406" xmlns:ns4="5e437df6-9501-497c-a85b-7fb49d3173a3" targetNamespace="http://schemas.microsoft.com/office/2006/metadata/properties" ma:root="true" ma:fieldsID="0140cb5f82b664bf0861b426e7eb00e1" ns3:_="" ns4:_="">
    <xsd:import namespace="83ebb8a4-bc7a-4f14-af0f-ba7b7b6af406"/>
    <xsd:import namespace="5e437df6-9501-497c-a85b-7fb49d3173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bb8a4-bc7a-4f14-af0f-ba7b7b6af4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37df6-9501-497c-a85b-7fb49d3173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437df6-9501-497c-a85b-7fb49d3173a3" xsi:nil="true"/>
  </documentManagement>
</p:properties>
</file>

<file path=customXml/itemProps1.xml><?xml version="1.0" encoding="utf-8"?>
<ds:datastoreItem xmlns:ds="http://schemas.openxmlformats.org/officeDocument/2006/customXml" ds:itemID="{B1E928C8-9BEF-4017-ABDC-82DD29E2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ebb8a4-bc7a-4f14-af0f-ba7b7b6af406"/>
    <ds:schemaRef ds:uri="5e437df6-9501-497c-a85b-7fb49d317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9DD8EB-D8CB-4C7C-A903-89A9DE7587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18DF62-FD71-4FB8-910D-EDCC35394E0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3ebb8a4-bc7a-4f14-af0f-ba7b7b6af406"/>
    <ds:schemaRef ds:uri="http://schemas.microsoft.com/office/infopath/2007/PartnerControls"/>
    <ds:schemaRef ds:uri="5e437df6-9501-497c-a85b-7fb49d3173a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2068</Words>
  <Application>Microsoft Office PowerPoint</Application>
  <PresentationFormat>Breitbild</PresentationFormat>
  <Paragraphs>384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Garamond</vt:lpstr>
      <vt:lpstr>Symbol</vt:lpstr>
      <vt:lpstr>Tahoma</vt:lpstr>
      <vt:lpstr>Times New Roman</vt:lpstr>
      <vt:lpstr>Verdana</vt:lpstr>
      <vt:lpstr>default layout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Übergang von der Grundschule  in die weiterführenden Schularten</dc:title>
  <dc:creator>Ministerium für Kultus, Jugend und Sport Baden-Württemberg</dc:creator>
  <cp:lastModifiedBy>Stefan Danner</cp:lastModifiedBy>
  <cp:revision>3</cp:revision>
  <dcterms:created xsi:type="dcterms:W3CDTF">2025-10-03T08:07:58Z</dcterms:created>
  <dcterms:modified xsi:type="dcterms:W3CDTF">2025-11-01T10:43:08Z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0x0101009165CCCA0DBDF74AADB83AF71F79FB09</vt:lpwstr>
  </property>
</Properties>
</file>